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sldIdLst>
    <p:sldId id="258" r:id="rId2"/>
    <p:sldId id="320" r:id="rId3"/>
    <p:sldId id="321" r:id="rId4"/>
    <p:sldId id="322" r:id="rId5"/>
    <p:sldId id="327" r:id="rId6"/>
    <p:sldId id="328" r:id="rId7"/>
    <p:sldId id="329" r:id="rId8"/>
    <p:sldId id="330" r:id="rId9"/>
    <p:sldId id="334" r:id="rId10"/>
    <p:sldId id="318" r:id="rId11"/>
    <p:sldId id="316" r:id="rId12"/>
    <p:sldId id="333" r:id="rId13"/>
    <p:sldId id="315" r:id="rId14"/>
    <p:sldId id="317" r:id="rId15"/>
    <p:sldId id="319" r:id="rId16"/>
    <p:sldId id="324" r:id="rId17"/>
    <p:sldId id="323" r:id="rId18"/>
    <p:sldId id="314" r:id="rId19"/>
    <p:sldId id="331" r:id="rId20"/>
    <p:sldId id="325" r:id="rId21"/>
    <p:sldId id="264" r:id="rId22"/>
    <p:sldId id="288" r:id="rId23"/>
    <p:sldId id="307" r:id="rId24"/>
    <p:sldId id="308" r:id="rId25"/>
    <p:sldId id="309" r:id="rId26"/>
    <p:sldId id="310" r:id="rId27"/>
    <p:sldId id="311" r:id="rId28"/>
    <p:sldId id="312" r:id="rId29"/>
    <p:sldId id="326" r:id="rId30"/>
    <p:sldId id="33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1" autoAdjust="0"/>
    <p:restoredTop sz="85696" autoAdjust="0"/>
  </p:normalViewPr>
  <p:slideViewPr>
    <p:cSldViewPr snapToGrid="0">
      <p:cViewPr varScale="1">
        <p:scale>
          <a:sx n="172" d="100"/>
          <a:sy n="172" d="100"/>
        </p:scale>
        <p:origin x="-736"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646190-29DF-4141-99B0-1EEC8A2E1F10}"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2FCA6730-6A12-4AE2-83A4-12615A9B3BBC}">
      <dgm:prSet/>
      <dgm:spPr/>
      <dgm:t>
        <a:bodyPr/>
        <a:lstStyle/>
        <a:p>
          <a:r>
            <a:rPr lang="en-US"/>
            <a:t>Copy of the check</a:t>
          </a:r>
        </a:p>
      </dgm:t>
    </dgm:pt>
    <dgm:pt modelId="{BFC806C5-476A-48CD-BBB4-2C5B356B82CF}" type="parTrans" cxnId="{75303ED6-9F5B-462A-82B7-43BF7421E2DD}">
      <dgm:prSet/>
      <dgm:spPr/>
      <dgm:t>
        <a:bodyPr/>
        <a:lstStyle/>
        <a:p>
          <a:endParaRPr lang="en-US"/>
        </a:p>
      </dgm:t>
    </dgm:pt>
    <dgm:pt modelId="{E402CA8F-B6A1-492B-8BD0-1E7306705800}" type="sibTrans" cxnId="{75303ED6-9F5B-462A-82B7-43BF7421E2DD}">
      <dgm:prSet/>
      <dgm:spPr/>
      <dgm:t>
        <a:bodyPr/>
        <a:lstStyle/>
        <a:p>
          <a:endParaRPr lang="en-US"/>
        </a:p>
      </dgm:t>
    </dgm:pt>
    <dgm:pt modelId="{DFE463D0-3499-4465-9F1A-0E4F73828609}">
      <dgm:prSet/>
      <dgm:spPr/>
      <dgm:t>
        <a:bodyPr/>
        <a:lstStyle/>
        <a:p>
          <a:r>
            <a:rPr lang="en-US"/>
            <a:t>Invoice</a:t>
          </a:r>
        </a:p>
      </dgm:t>
    </dgm:pt>
    <dgm:pt modelId="{7DCC6B40-28CA-4D46-92CC-9F0B4B0F75F8}" type="parTrans" cxnId="{85E8C86F-D275-4309-9547-394574067857}">
      <dgm:prSet/>
      <dgm:spPr/>
      <dgm:t>
        <a:bodyPr/>
        <a:lstStyle/>
        <a:p>
          <a:endParaRPr lang="en-US"/>
        </a:p>
      </dgm:t>
    </dgm:pt>
    <dgm:pt modelId="{5283DDB8-923E-4DCE-980F-1763D7C20659}" type="sibTrans" cxnId="{85E8C86F-D275-4309-9547-394574067857}">
      <dgm:prSet/>
      <dgm:spPr/>
      <dgm:t>
        <a:bodyPr/>
        <a:lstStyle/>
        <a:p>
          <a:endParaRPr lang="en-US"/>
        </a:p>
      </dgm:t>
    </dgm:pt>
    <dgm:pt modelId="{385F6D5E-6F69-41A8-A7A3-F0884B09D88A}">
      <dgm:prSet/>
      <dgm:spPr/>
      <dgm:t>
        <a:bodyPr/>
        <a:lstStyle/>
        <a:p>
          <a:r>
            <a:rPr lang="en-US"/>
            <a:t>Purchase Order</a:t>
          </a:r>
        </a:p>
      </dgm:t>
    </dgm:pt>
    <dgm:pt modelId="{31CA1745-C042-442A-9E85-1C27CAFAA641}" type="parTrans" cxnId="{04DCBF3E-C976-4B7A-9694-2D2E0A6CF014}">
      <dgm:prSet/>
      <dgm:spPr/>
      <dgm:t>
        <a:bodyPr/>
        <a:lstStyle/>
        <a:p>
          <a:endParaRPr lang="en-US"/>
        </a:p>
      </dgm:t>
    </dgm:pt>
    <dgm:pt modelId="{75B75AFA-3E77-4A4A-A42B-4896FB21A252}" type="sibTrans" cxnId="{04DCBF3E-C976-4B7A-9694-2D2E0A6CF014}">
      <dgm:prSet/>
      <dgm:spPr/>
      <dgm:t>
        <a:bodyPr/>
        <a:lstStyle/>
        <a:p>
          <a:endParaRPr lang="en-US"/>
        </a:p>
      </dgm:t>
    </dgm:pt>
    <dgm:pt modelId="{BBAA9CA0-EDD2-4230-BE3D-AC79AABB701A}">
      <dgm:prSet/>
      <dgm:spPr/>
      <dgm:t>
        <a:bodyPr/>
        <a:lstStyle/>
        <a:p>
          <a:r>
            <a:rPr lang="en-US"/>
            <a:t>Requisition</a:t>
          </a:r>
        </a:p>
      </dgm:t>
    </dgm:pt>
    <dgm:pt modelId="{07AB4888-8E67-4DFC-AD05-B0C61EE9250C}" type="parTrans" cxnId="{FF3292F8-A730-4AF9-91EB-70B4197C2777}">
      <dgm:prSet/>
      <dgm:spPr/>
      <dgm:t>
        <a:bodyPr/>
        <a:lstStyle/>
        <a:p>
          <a:endParaRPr lang="en-US"/>
        </a:p>
      </dgm:t>
    </dgm:pt>
    <dgm:pt modelId="{9AB6B63D-5F87-4880-A134-070410780C93}" type="sibTrans" cxnId="{FF3292F8-A730-4AF9-91EB-70B4197C2777}">
      <dgm:prSet/>
      <dgm:spPr/>
      <dgm:t>
        <a:bodyPr/>
        <a:lstStyle/>
        <a:p>
          <a:endParaRPr lang="en-US"/>
        </a:p>
      </dgm:t>
    </dgm:pt>
    <dgm:pt modelId="{69871E28-C6E6-4059-A243-D498127D4383}">
      <dgm:prSet/>
      <dgm:spPr/>
      <dgm:t>
        <a:bodyPr/>
        <a:lstStyle/>
        <a:p>
          <a:r>
            <a:rPr lang="en-US"/>
            <a:t>Shipping or Receiving Report</a:t>
          </a:r>
        </a:p>
      </dgm:t>
    </dgm:pt>
    <dgm:pt modelId="{CF7F5A00-EB78-4F54-AFFA-A2E15F52F063}" type="parTrans" cxnId="{8BD3734F-FD3A-424F-9468-C21CD7391051}">
      <dgm:prSet/>
      <dgm:spPr/>
      <dgm:t>
        <a:bodyPr/>
        <a:lstStyle/>
        <a:p>
          <a:endParaRPr lang="en-US"/>
        </a:p>
      </dgm:t>
    </dgm:pt>
    <dgm:pt modelId="{56C353A9-C6E8-41D0-B6D6-4A6FA490535E}" type="sibTrans" cxnId="{8BD3734F-FD3A-424F-9468-C21CD7391051}">
      <dgm:prSet/>
      <dgm:spPr/>
      <dgm:t>
        <a:bodyPr/>
        <a:lstStyle/>
        <a:p>
          <a:endParaRPr lang="en-US"/>
        </a:p>
      </dgm:t>
    </dgm:pt>
    <dgm:pt modelId="{4800C052-4593-4330-A7B6-8DAD288B8FD5}">
      <dgm:prSet/>
      <dgm:spPr/>
      <dgm:t>
        <a:bodyPr/>
        <a:lstStyle/>
        <a:p>
          <a:r>
            <a:rPr lang="en-US"/>
            <a:t>All Quotes or Bids</a:t>
          </a:r>
        </a:p>
      </dgm:t>
    </dgm:pt>
    <dgm:pt modelId="{B969DBEF-A874-415F-BF9F-C5CD140A528F}" type="parTrans" cxnId="{3EB0800D-AE83-4C0F-AD65-47DD5F993662}">
      <dgm:prSet/>
      <dgm:spPr/>
      <dgm:t>
        <a:bodyPr/>
        <a:lstStyle/>
        <a:p>
          <a:endParaRPr lang="en-US"/>
        </a:p>
      </dgm:t>
    </dgm:pt>
    <dgm:pt modelId="{C5E4F8B1-CC82-41BD-BE52-36E24EB08790}" type="sibTrans" cxnId="{3EB0800D-AE83-4C0F-AD65-47DD5F993662}">
      <dgm:prSet/>
      <dgm:spPr/>
      <dgm:t>
        <a:bodyPr/>
        <a:lstStyle/>
        <a:p>
          <a:endParaRPr lang="en-US"/>
        </a:p>
      </dgm:t>
    </dgm:pt>
    <dgm:pt modelId="{C59D0326-CB36-4967-8CAC-5DA337AC302A}" type="pres">
      <dgm:prSet presAssocID="{3E646190-29DF-4141-99B0-1EEC8A2E1F10}" presName="vert0" presStyleCnt="0">
        <dgm:presLayoutVars>
          <dgm:dir/>
          <dgm:animOne val="branch"/>
          <dgm:animLvl val="lvl"/>
        </dgm:presLayoutVars>
      </dgm:prSet>
      <dgm:spPr/>
      <dgm:t>
        <a:bodyPr/>
        <a:lstStyle/>
        <a:p>
          <a:endParaRPr lang="en-US"/>
        </a:p>
      </dgm:t>
    </dgm:pt>
    <dgm:pt modelId="{10AC9BE4-FDA7-4D04-B2AB-DACA18C64837}" type="pres">
      <dgm:prSet presAssocID="{2FCA6730-6A12-4AE2-83A4-12615A9B3BBC}" presName="thickLine" presStyleLbl="alignNode1" presStyleIdx="0" presStyleCnt="6"/>
      <dgm:spPr/>
    </dgm:pt>
    <dgm:pt modelId="{81E9F9DC-6B86-4162-8A09-9CB5FB77957C}" type="pres">
      <dgm:prSet presAssocID="{2FCA6730-6A12-4AE2-83A4-12615A9B3BBC}" presName="horz1" presStyleCnt="0"/>
      <dgm:spPr/>
    </dgm:pt>
    <dgm:pt modelId="{C55A46BC-1181-40C4-A027-B170F10F2965}" type="pres">
      <dgm:prSet presAssocID="{2FCA6730-6A12-4AE2-83A4-12615A9B3BBC}" presName="tx1" presStyleLbl="revTx" presStyleIdx="0" presStyleCnt="6"/>
      <dgm:spPr/>
      <dgm:t>
        <a:bodyPr/>
        <a:lstStyle/>
        <a:p>
          <a:endParaRPr lang="en-US"/>
        </a:p>
      </dgm:t>
    </dgm:pt>
    <dgm:pt modelId="{84782840-0053-4403-A1D2-4E9BD064550F}" type="pres">
      <dgm:prSet presAssocID="{2FCA6730-6A12-4AE2-83A4-12615A9B3BBC}" presName="vert1" presStyleCnt="0"/>
      <dgm:spPr/>
    </dgm:pt>
    <dgm:pt modelId="{01CEB89B-18DB-48B3-9A77-0B38D5A414FF}" type="pres">
      <dgm:prSet presAssocID="{DFE463D0-3499-4465-9F1A-0E4F73828609}" presName="thickLine" presStyleLbl="alignNode1" presStyleIdx="1" presStyleCnt="6"/>
      <dgm:spPr/>
    </dgm:pt>
    <dgm:pt modelId="{DD42F4B9-8AC8-4758-9564-D6FF0AD57CAF}" type="pres">
      <dgm:prSet presAssocID="{DFE463D0-3499-4465-9F1A-0E4F73828609}" presName="horz1" presStyleCnt="0"/>
      <dgm:spPr/>
    </dgm:pt>
    <dgm:pt modelId="{D0B5F4E1-8E10-4B9A-9DAD-3A6B6E6DF438}" type="pres">
      <dgm:prSet presAssocID="{DFE463D0-3499-4465-9F1A-0E4F73828609}" presName="tx1" presStyleLbl="revTx" presStyleIdx="1" presStyleCnt="6"/>
      <dgm:spPr/>
      <dgm:t>
        <a:bodyPr/>
        <a:lstStyle/>
        <a:p>
          <a:endParaRPr lang="en-US"/>
        </a:p>
      </dgm:t>
    </dgm:pt>
    <dgm:pt modelId="{6AF8CCE6-3619-4E0A-A740-0A3045ACB066}" type="pres">
      <dgm:prSet presAssocID="{DFE463D0-3499-4465-9F1A-0E4F73828609}" presName="vert1" presStyleCnt="0"/>
      <dgm:spPr/>
    </dgm:pt>
    <dgm:pt modelId="{47E73BF0-E103-47B5-8693-429D1E33ADFF}" type="pres">
      <dgm:prSet presAssocID="{385F6D5E-6F69-41A8-A7A3-F0884B09D88A}" presName="thickLine" presStyleLbl="alignNode1" presStyleIdx="2" presStyleCnt="6"/>
      <dgm:spPr/>
    </dgm:pt>
    <dgm:pt modelId="{F3942642-552E-448F-8AA9-6C56C20B2640}" type="pres">
      <dgm:prSet presAssocID="{385F6D5E-6F69-41A8-A7A3-F0884B09D88A}" presName="horz1" presStyleCnt="0"/>
      <dgm:spPr/>
    </dgm:pt>
    <dgm:pt modelId="{31B23C14-65CD-43A7-A5A0-4DA9084274D6}" type="pres">
      <dgm:prSet presAssocID="{385F6D5E-6F69-41A8-A7A3-F0884B09D88A}" presName="tx1" presStyleLbl="revTx" presStyleIdx="2" presStyleCnt="6"/>
      <dgm:spPr/>
      <dgm:t>
        <a:bodyPr/>
        <a:lstStyle/>
        <a:p>
          <a:endParaRPr lang="en-US"/>
        </a:p>
      </dgm:t>
    </dgm:pt>
    <dgm:pt modelId="{7CB03272-E013-40EF-8C49-9E27F09745CD}" type="pres">
      <dgm:prSet presAssocID="{385F6D5E-6F69-41A8-A7A3-F0884B09D88A}" presName="vert1" presStyleCnt="0"/>
      <dgm:spPr/>
    </dgm:pt>
    <dgm:pt modelId="{1AE0F783-4305-444D-9BBE-C0746508D7D4}" type="pres">
      <dgm:prSet presAssocID="{BBAA9CA0-EDD2-4230-BE3D-AC79AABB701A}" presName="thickLine" presStyleLbl="alignNode1" presStyleIdx="3" presStyleCnt="6"/>
      <dgm:spPr/>
    </dgm:pt>
    <dgm:pt modelId="{41F8D1AC-1432-48BE-93CB-F6AAC4D55252}" type="pres">
      <dgm:prSet presAssocID="{BBAA9CA0-EDD2-4230-BE3D-AC79AABB701A}" presName="horz1" presStyleCnt="0"/>
      <dgm:spPr/>
    </dgm:pt>
    <dgm:pt modelId="{F239B3A0-F0F8-47CB-8C45-7B0C5BA83A77}" type="pres">
      <dgm:prSet presAssocID="{BBAA9CA0-EDD2-4230-BE3D-AC79AABB701A}" presName="tx1" presStyleLbl="revTx" presStyleIdx="3" presStyleCnt="6"/>
      <dgm:spPr/>
      <dgm:t>
        <a:bodyPr/>
        <a:lstStyle/>
        <a:p>
          <a:endParaRPr lang="en-US"/>
        </a:p>
      </dgm:t>
    </dgm:pt>
    <dgm:pt modelId="{21962214-3BF0-4D10-B4BB-9655E9254795}" type="pres">
      <dgm:prSet presAssocID="{BBAA9CA0-EDD2-4230-BE3D-AC79AABB701A}" presName="vert1" presStyleCnt="0"/>
      <dgm:spPr/>
    </dgm:pt>
    <dgm:pt modelId="{1F767A66-6521-456B-9D4A-4238F06B7DBC}" type="pres">
      <dgm:prSet presAssocID="{69871E28-C6E6-4059-A243-D498127D4383}" presName="thickLine" presStyleLbl="alignNode1" presStyleIdx="4" presStyleCnt="6"/>
      <dgm:spPr/>
    </dgm:pt>
    <dgm:pt modelId="{99566E94-3E96-48DE-94CD-91E6500751B0}" type="pres">
      <dgm:prSet presAssocID="{69871E28-C6E6-4059-A243-D498127D4383}" presName="horz1" presStyleCnt="0"/>
      <dgm:spPr/>
    </dgm:pt>
    <dgm:pt modelId="{A8FD7B36-207B-43FC-88E7-B378BB8C02E6}" type="pres">
      <dgm:prSet presAssocID="{69871E28-C6E6-4059-A243-D498127D4383}" presName="tx1" presStyleLbl="revTx" presStyleIdx="4" presStyleCnt="6"/>
      <dgm:spPr/>
      <dgm:t>
        <a:bodyPr/>
        <a:lstStyle/>
        <a:p>
          <a:endParaRPr lang="en-US"/>
        </a:p>
      </dgm:t>
    </dgm:pt>
    <dgm:pt modelId="{F5291A51-3B98-4FC6-8BC6-88D8AA3AC445}" type="pres">
      <dgm:prSet presAssocID="{69871E28-C6E6-4059-A243-D498127D4383}" presName="vert1" presStyleCnt="0"/>
      <dgm:spPr/>
    </dgm:pt>
    <dgm:pt modelId="{A4AE9A52-3407-4BC5-8860-08C937D1E687}" type="pres">
      <dgm:prSet presAssocID="{4800C052-4593-4330-A7B6-8DAD288B8FD5}" presName="thickLine" presStyleLbl="alignNode1" presStyleIdx="5" presStyleCnt="6"/>
      <dgm:spPr/>
    </dgm:pt>
    <dgm:pt modelId="{FA3CF927-20F1-48C5-BB74-37FDB7667E9D}" type="pres">
      <dgm:prSet presAssocID="{4800C052-4593-4330-A7B6-8DAD288B8FD5}" presName="horz1" presStyleCnt="0"/>
      <dgm:spPr/>
    </dgm:pt>
    <dgm:pt modelId="{0E2B5290-0BB7-433D-9563-22FA73D24727}" type="pres">
      <dgm:prSet presAssocID="{4800C052-4593-4330-A7B6-8DAD288B8FD5}" presName="tx1" presStyleLbl="revTx" presStyleIdx="5" presStyleCnt="6"/>
      <dgm:spPr/>
      <dgm:t>
        <a:bodyPr/>
        <a:lstStyle/>
        <a:p>
          <a:endParaRPr lang="en-US"/>
        </a:p>
      </dgm:t>
    </dgm:pt>
    <dgm:pt modelId="{B67D832B-EDAE-4A89-95EC-D1482ECC08DE}" type="pres">
      <dgm:prSet presAssocID="{4800C052-4593-4330-A7B6-8DAD288B8FD5}" presName="vert1" presStyleCnt="0"/>
      <dgm:spPr/>
    </dgm:pt>
  </dgm:ptLst>
  <dgm:cxnLst>
    <dgm:cxn modelId="{6B67C458-ACB1-4CFF-9D0E-98B8EE683E51}" type="presOf" srcId="{3E646190-29DF-4141-99B0-1EEC8A2E1F10}" destId="{C59D0326-CB36-4967-8CAC-5DA337AC302A}" srcOrd="0" destOrd="0" presId="urn:microsoft.com/office/officeart/2008/layout/LinedList"/>
    <dgm:cxn modelId="{08152A0E-96C5-4097-9B0B-5CFAC69D1473}" type="presOf" srcId="{4800C052-4593-4330-A7B6-8DAD288B8FD5}" destId="{0E2B5290-0BB7-433D-9563-22FA73D24727}" srcOrd="0" destOrd="0" presId="urn:microsoft.com/office/officeart/2008/layout/LinedList"/>
    <dgm:cxn modelId="{4766FD65-FD88-473E-8AF0-842274E9EA30}" type="presOf" srcId="{69871E28-C6E6-4059-A243-D498127D4383}" destId="{A8FD7B36-207B-43FC-88E7-B378BB8C02E6}" srcOrd="0" destOrd="0" presId="urn:microsoft.com/office/officeart/2008/layout/LinedList"/>
    <dgm:cxn modelId="{2022ECF2-D6D5-485A-BB44-A0A0CC57BD8B}" type="presOf" srcId="{2FCA6730-6A12-4AE2-83A4-12615A9B3BBC}" destId="{C55A46BC-1181-40C4-A027-B170F10F2965}" srcOrd="0" destOrd="0" presId="urn:microsoft.com/office/officeart/2008/layout/LinedList"/>
    <dgm:cxn modelId="{85E8C86F-D275-4309-9547-394574067857}" srcId="{3E646190-29DF-4141-99B0-1EEC8A2E1F10}" destId="{DFE463D0-3499-4465-9F1A-0E4F73828609}" srcOrd="1" destOrd="0" parTransId="{7DCC6B40-28CA-4D46-92CC-9F0B4B0F75F8}" sibTransId="{5283DDB8-923E-4DCE-980F-1763D7C20659}"/>
    <dgm:cxn modelId="{5CFEADD9-E030-43E9-B0F0-CECE0B78BE28}" type="presOf" srcId="{DFE463D0-3499-4465-9F1A-0E4F73828609}" destId="{D0B5F4E1-8E10-4B9A-9DAD-3A6B6E6DF438}" srcOrd="0" destOrd="0" presId="urn:microsoft.com/office/officeart/2008/layout/LinedList"/>
    <dgm:cxn modelId="{8BD3734F-FD3A-424F-9468-C21CD7391051}" srcId="{3E646190-29DF-4141-99B0-1EEC8A2E1F10}" destId="{69871E28-C6E6-4059-A243-D498127D4383}" srcOrd="4" destOrd="0" parTransId="{CF7F5A00-EB78-4F54-AFFA-A2E15F52F063}" sibTransId="{56C353A9-C6E8-41D0-B6D6-4A6FA490535E}"/>
    <dgm:cxn modelId="{75303ED6-9F5B-462A-82B7-43BF7421E2DD}" srcId="{3E646190-29DF-4141-99B0-1EEC8A2E1F10}" destId="{2FCA6730-6A12-4AE2-83A4-12615A9B3BBC}" srcOrd="0" destOrd="0" parTransId="{BFC806C5-476A-48CD-BBB4-2C5B356B82CF}" sibTransId="{E402CA8F-B6A1-492B-8BD0-1E7306705800}"/>
    <dgm:cxn modelId="{75B68FA4-E551-4D60-BA53-BC3F85B5AE78}" type="presOf" srcId="{BBAA9CA0-EDD2-4230-BE3D-AC79AABB701A}" destId="{F239B3A0-F0F8-47CB-8C45-7B0C5BA83A77}" srcOrd="0" destOrd="0" presId="urn:microsoft.com/office/officeart/2008/layout/LinedList"/>
    <dgm:cxn modelId="{3EB0800D-AE83-4C0F-AD65-47DD5F993662}" srcId="{3E646190-29DF-4141-99B0-1EEC8A2E1F10}" destId="{4800C052-4593-4330-A7B6-8DAD288B8FD5}" srcOrd="5" destOrd="0" parTransId="{B969DBEF-A874-415F-BF9F-C5CD140A528F}" sibTransId="{C5E4F8B1-CC82-41BD-BE52-36E24EB08790}"/>
    <dgm:cxn modelId="{B191EEDB-867F-422D-AC73-7EDAF753799A}" type="presOf" srcId="{385F6D5E-6F69-41A8-A7A3-F0884B09D88A}" destId="{31B23C14-65CD-43A7-A5A0-4DA9084274D6}" srcOrd="0" destOrd="0" presId="urn:microsoft.com/office/officeart/2008/layout/LinedList"/>
    <dgm:cxn modelId="{FF3292F8-A730-4AF9-91EB-70B4197C2777}" srcId="{3E646190-29DF-4141-99B0-1EEC8A2E1F10}" destId="{BBAA9CA0-EDD2-4230-BE3D-AC79AABB701A}" srcOrd="3" destOrd="0" parTransId="{07AB4888-8E67-4DFC-AD05-B0C61EE9250C}" sibTransId="{9AB6B63D-5F87-4880-A134-070410780C93}"/>
    <dgm:cxn modelId="{04DCBF3E-C976-4B7A-9694-2D2E0A6CF014}" srcId="{3E646190-29DF-4141-99B0-1EEC8A2E1F10}" destId="{385F6D5E-6F69-41A8-A7A3-F0884B09D88A}" srcOrd="2" destOrd="0" parTransId="{31CA1745-C042-442A-9E85-1C27CAFAA641}" sibTransId="{75B75AFA-3E77-4A4A-A42B-4896FB21A252}"/>
    <dgm:cxn modelId="{23B20076-0729-4024-8062-B1BB549CA51D}" type="presParOf" srcId="{C59D0326-CB36-4967-8CAC-5DA337AC302A}" destId="{10AC9BE4-FDA7-4D04-B2AB-DACA18C64837}" srcOrd="0" destOrd="0" presId="urn:microsoft.com/office/officeart/2008/layout/LinedList"/>
    <dgm:cxn modelId="{9FC06FF1-379A-466B-AD3F-B16B570B0980}" type="presParOf" srcId="{C59D0326-CB36-4967-8CAC-5DA337AC302A}" destId="{81E9F9DC-6B86-4162-8A09-9CB5FB77957C}" srcOrd="1" destOrd="0" presId="urn:microsoft.com/office/officeart/2008/layout/LinedList"/>
    <dgm:cxn modelId="{F02F51DB-B400-46E6-9247-2D53F1420D1F}" type="presParOf" srcId="{81E9F9DC-6B86-4162-8A09-9CB5FB77957C}" destId="{C55A46BC-1181-40C4-A027-B170F10F2965}" srcOrd="0" destOrd="0" presId="urn:microsoft.com/office/officeart/2008/layout/LinedList"/>
    <dgm:cxn modelId="{99F815C5-E420-4E83-9759-076C1CE10E9F}" type="presParOf" srcId="{81E9F9DC-6B86-4162-8A09-9CB5FB77957C}" destId="{84782840-0053-4403-A1D2-4E9BD064550F}" srcOrd="1" destOrd="0" presId="urn:microsoft.com/office/officeart/2008/layout/LinedList"/>
    <dgm:cxn modelId="{B63C1305-95AE-4FAD-BB7F-13441FA92DB5}" type="presParOf" srcId="{C59D0326-CB36-4967-8CAC-5DA337AC302A}" destId="{01CEB89B-18DB-48B3-9A77-0B38D5A414FF}" srcOrd="2" destOrd="0" presId="urn:microsoft.com/office/officeart/2008/layout/LinedList"/>
    <dgm:cxn modelId="{278018D5-F898-40AE-9EE8-C05273AB07C8}" type="presParOf" srcId="{C59D0326-CB36-4967-8CAC-5DA337AC302A}" destId="{DD42F4B9-8AC8-4758-9564-D6FF0AD57CAF}" srcOrd="3" destOrd="0" presId="urn:microsoft.com/office/officeart/2008/layout/LinedList"/>
    <dgm:cxn modelId="{8706448C-2FBB-48EE-A178-A08B20E0AC6D}" type="presParOf" srcId="{DD42F4B9-8AC8-4758-9564-D6FF0AD57CAF}" destId="{D0B5F4E1-8E10-4B9A-9DAD-3A6B6E6DF438}" srcOrd="0" destOrd="0" presId="urn:microsoft.com/office/officeart/2008/layout/LinedList"/>
    <dgm:cxn modelId="{F5CE6649-C5E3-4E17-9945-B066EFBDEB0F}" type="presParOf" srcId="{DD42F4B9-8AC8-4758-9564-D6FF0AD57CAF}" destId="{6AF8CCE6-3619-4E0A-A740-0A3045ACB066}" srcOrd="1" destOrd="0" presId="urn:microsoft.com/office/officeart/2008/layout/LinedList"/>
    <dgm:cxn modelId="{36D90B06-2E28-40DD-8C2F-577D1D02D062}" type="presParOf" srcId="{C59D0326-CB36-4967-8CAC-5DA337AC302A}" destId="{47E73BF0-E103-47B5-8693-429D1E33ADFF}" srcOrd="4" destOrd="0" presId="urn:microsoft.com/office/officeart/2008/layout/LinedList"/>
    <dgm:cxn modelId="{168C8092-61CE-4572-87B1-547000D44FAB}" type="presParOf" srcId="{C59D0326-CB36-4967-8CAC-5DA337AC302A}" destId="{F3942642-552E-448F-8AA9-6C56C20B2640}" srcOrd="5" destOrd="0" presId="urn:microsoft.com/office/officeart/2008/layout/LinedList"/>
    <dgm:cxn modelId="{FB0DB54A-DC3B-4588-A898-C0E25E2A6885}" type="presParOf" srcId="{F3942642-552E-448F-8AA9-6C56C20B2640}" destId="{31B23C14-65CD-43A7-A5A0-4DA9084274D6}" srcOrd="0" destOrd="0" presId="urn:microsoft.com/office/officeart/2008/layout/LinedList"/>
    <dgm:cxn modelId="{06C60920-1EDB-4019-822B-239A8747A29E}" type="presParOf" srcId="{F3942642-552E-448F-8AA9-6C56C20B2640}" destId="{7CB03272-E013-40EF-8C49-9E27F09745CD}" srcOrd="1" destOrd="0" presId="urn:microsoft.com/office/officeart/2008/layout/LinedList"/>
    <dgm:cxn modelId="{2A7FDB5A-CE23-4D6A-9B17-0B2162DA8FB1}" type="presParOf" srcId="{C59D0326-CB36-4967-8CAC-5DA337AC302A}" destId="{1AE0F783-4305-444D-9BBE-C0746508D7D4}" srcOrd="6" destOrd="0" presId="urn:microsoft.com/office/officeart/2008/layout/LinedList"/>
    <dgm:cxn modelId="{66A9129B-F6E2-4514-AE58-FB9F12657261}" type="presParOf" srcId="{C59D0326-CB36-4967-8CAC-5DA337AC302A}" destId="{41F8D1AC-1432-48BE-93CB-F6AAC4D55252}" srcOrd="7" destOrd="0" presId="urn:microsoft.com/office/officeart/2008/layout/LinedList"/>
    <dgm:cxn modelId="{A9B62D1F-179A-4831-A5A9-F28BAF9E4EE2}" type="presParOf" srcId="{41F8D1AC-1432-48BE-93CB-F6AAC4D55252}" destId="{F239B3A0-F0F8-47CB-8C45-7B0C5BA83A77}" srcOrd="0" destOrd="0" presId="urn:microsoft.com/office/officeart/2008/layout/LinedList"/>
    <dgm:cxn modelId="{1F1E689E-B499-4F3C-9EE8-AA9739EECE17}" type="presParOf" srcId="{41F8D1AC-1432-48BE-93CB-F6AAC4D55252}" destId="{21962214-3BF0-4D10-B4BB-9655E9254795}" srcOrd="1" destOrd="0" presId="urn:microsoft.com/office/officeart/2008/layout/LinedList"/>
    <dgm:cxn modelId="{766C71AF-7DBB-4A0F-859D-83F8E8E414E4}" type="presParOf" srcId="{C59D0326-CB36-4967-8CAC-5DA337AC302A}" destId="{1F767A66-6521-456B-9D4A-4238F06B7DBC}" srcOrd="8" destOrd="0" presId="urn:microsoft.com/office/officeart/2008/layout/LinedList"/>
    <dgm:cxn modelId="{3C43DBF3-D521-446A-91F6-5E934FC6FD97}" type="presParOf" srcId="{C59D0326-CB36-4967-8CAC-5DA337AC302A}" destId="{99566E94-3E96-48DE-94CD-91E6500751B0}" srcOrd="9" destOrd="0" presId="urn:microsoft.com/office/officeart/2008/layout/LinedList"/>
    <dgm:cxn modelId="{EE6CEF6B-A017-4FE0-8D67-F4BF4A0B6A86}" type="presParOf" srcId="{99566E94-3E96-48DE-94CD-91E6500751B0}" destId="{A8FD7B36-207B-43FC-88E7-B378BB8C02E6}" srcOrd="0" destOrd="0" presId="urn:microsoft.com/office/officeart/2008/layout/LinedList"/>
    <dgm:cxn modelId="{1FFF0E71-B125-4234-8A12-7029943BDD62}" type="presParOf" srcId="{99566E94-3E96-48DE-94CD-91E6500751B0}" destId="{F5291A51-3B98-4FC6-8BC6-88D8AA3AC445}" srcOrd="1" destOrd="0" presId="urn:microsoft.com/office/officeart/2008/layout/LinedList"/>
    <dgm:cxn modelId="{70C17A05-D0F3-4449-ADB0-042C62D894E2}" type="presParOf" srcId="{C59D0326-CB36-4967-8CAC-5DA337AC302A}" destId="{A4AE9A52-3407-4BC5-8860-08C937D1E687}" srcOrd="10" destOrd="0" presId="urn:microsoft.com/office/officeart/2008/layout/LinedList"/>
    <dgm:cxn modelId="{6CAB5CA1-DDAD-4332-8AC6-FB05DA40C601}" type="presParOf" srcId="{C59D0326-CB36-4967-8CAC-5DA337AC302A}" destId="{FA3CF927-20F1-48C5-BB74-37FDB7667E9D}" srcOrd="11" destOrd="0" presId="urn:microsoft.com/office/officeart/2008/layout/LinedList"/>
    <dgm:cxn modelId="{A8995D79-5D8E-4906-9073-D1C61966865F}" type="presParOf" srcId="{FA3CF927-20F1-48C5-BB74-37FDB7667E9D}" destId="{0E2B5290-0BB7-433D-9563-22FA73D24727}" srcOrd="0" destOrd="0" presId="urn:microsoft.com/office/officeart/2008/layout/LinedList"/>
    <dgm:cxn modelId="{2AF0D91E-676A-492A-A10E-105D434BD0E6}" type="presParOf" srcId="{FA3CF927-20F1-48C5-BB74-37FDB7667E9D}" destId="{B67D832B-EDAE-4A89-95EC-D1482ECC08D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2/16/22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040457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2/16/22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291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88053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2/16/22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80389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9371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2/16/22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261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0667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8207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89741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3849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2/16/22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85278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925417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2/16/22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4392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sam.gov/"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its.ms.gov/" TargetMode="Externa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gsa.gov/portal/content/103969"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9DD60C94-0C9C-47B7-BE88-045235ACCC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46533" y="1552397"/>
            <a:ext cx="7231784" cy="3654081"/>
          </a:xfrm>
        </p:spPr>
        <p:txBody>
          <a:bodyPr anchor="ctr">
            <a:normAutofit/>
          </a:bodyPr>
          <a:lstStyle/>
          <a:p>
            <a:r>
              <a:rPr lang="en-US" sz="5400" dirty="0">
                <a:solidFill>
                  <a:schemeClr val="tx2"/>
                </a:solidFill>
              </a:rPr>
              <a:t>Accounts payable</a:t>
            </a:r>
            <a:br>
              <a:rPr lang="en-US" sz="5400" dirty="0">
                <a:solidFill>
                  <a:schemeClr val="tx2"/>
                </a:solidFill>
              </a:rPr>
            </a:br>
            <a:r>
              <a:rPr lang="en-US" sz="5400" dirty="0">
                <a:solidFill>
                  <a:schemeClr val="tx2"/>
                </a:solidFill>
              </a:rPr>
              <a:t>&amp; purchasing</a:t>
            </a:r>
          </a:p>
        </p:txBody>
      </p:sp>
      <p:sp>
        <p:nvSpPr>
          <p:cNvPr id="3" name="Content Placeholder 2"/>
          <p:cNvSpPr>
            <a:spLocks noGrp="1"/>
          </p:cNvSpPr>
          <p:nvPr>
            <p:ph type="subTitle" idx="1"/>
          </p:nvPr>
        </p:nvSpPr>
        <p:spPr>
          <a:xfrm>
            <a:off x="8129871" y="1552397"/>
            <a:ext cx="3610575" cy="3654082"/>
          </a:xfrm>
        </p:spPr>
        <p:txBody>
          <a:bodyPr anchor="ctr">
            <a:normAutofit/>
          </a:bodyPr>
          <a:lstStyle/>
          <a:p>
            <a:r>
              <a:rPr lang="en-US" sz="3200" dirty="0"/>
              <a:t>Getting audit ready</a:t>
            </a:r>
            <a:endParaRPr sz="3200" dirty="0"/>
          </a:p>
        </p:txBody>
      </p:sp>
      <p:sp>
        <p:nvSpPr>
          <p:cNvPr id="11" name="Rectangle 10">
            <a:extLst>
              <a:ext uri="{FF2B5EF4-FFF2-40B4-BE49-F238E27FC236}">
                <a16:creationId xmlns:a16="http://schemas.microsoft.com/office/drawing/2014/main" xmlns="" id="{BFCF7016-AC99-433F-B943-24C3736E06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6533" y="457200"/>
            <a:ext cx="7579574" cy="64361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xmlns="" id="{A03737D1-A930-4E3E-9160-3CD4AEC72A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129871" y="453642"/>
            <a:ext cx="3615596" cy="64511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xmlns="" id="{F71CFF33-010E-4E26-A285-83B1829823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6533" y="5707627"/>
            <a:ext cx="11293913" cy="64922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42998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58F1C4-B1A5-476E-9E94-C6FAB7F2C153}"/>
              </a:ext>
            </a:extLst>
          </p:cNvPr>
          <p:cNvSpPr>
            <a:spLocks noGrp="1"/>
          </p:cNvSpPr>
          <p:nvPr>
            <p:ph type="title"/>
          </p:nvPr>
        </p:nvSpPr>
        <p:spPr/>
        <p:txBody>
          <a:bodyPr/>
          <a:lstStyle/>
          <a:p>
            <a:r>
              <a:rPr lang="en-US" cap="none" dirty="0"/>
              <a:t>What The Auditor Considers When Auditing Purchases</a:t>
            </a:r>
          </a:p>
        </p:txBody>
      </p:sp>
      <p:sp>
        <p:nvSpPr>
          <p:cNvPr id="3" name="Content Placeholder 2">
            <a:extLst>
              <a:ext uri="{FF2B5EF4-FFF2-40B4-BE49-F238E27FC236}">
                <a16:creationId xmlns:a16="http://schemas.microsoft.com/office/drawing/2014/main" xmlns="" id="{00104D0F-5951-4A6B-8EA4-31CAC6A56C92}"/>
              </a:ext>
            </a:extLst>
          </p:cNvPr>
          <p:cNvSpPr>
            <a:spLocks noGrp="1"/>
          </p:cNvSpPr>
          <p:nvPr>
            <p:ph idx="1"/>
          </p:nvPr>
        </p:nvSpPr>
        <p:spPr>
          <a:xfrm>
            <a:off x="581192" y="1915025"/>
            <a:ext cx="11029615" cy="3678303"/>
          </a:xfrm>
        </p:spPr>
        <p:txBody>
          <a:bodyPr>
            <a:normAutofit/>
          </a:bodyPr>
          <a:lstStyle/>
          <a:p>
            <a:r>
              <a:rPr lang="en-US" sz="2800" dirty="0"/>
              <a:t>The District’s policies and procedures for purchasing</a:t>
            </a:r>
          </a:p>
          <a:p>
            <a:r>
              <a:rPr lang="en-US" sz="2800" dirty="0"/>
              <a:t>State Purchasing Laws</a:t>
            </a:r>
          </a:p>
          <a:p>
            <a:r>
              <a:rPr lang="en-US" sz="2800" dirty="0"/>
              <a:t>Federal Procurement Laws (Uniform Guidance)</a:t>
            </a:r>
          </a:p>
        </p:txBody>
      </p:sp>
    </p:spTree>
    <p:extLst>
      <p:ext uri="{BB962C8B-B14F-4D97-AF65-F5344CB8AC3E}">
        <p14:creationId xmlns:p14="http://schemas.microsoft.com/office/powerpoint/2010/main" val="2794053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DA4751DE-0B4B-4D68-AE7A-C568AA14092C}"/>
              </a:ext>
            </a:extLst>
          </p:cNvPr>
          <p:cNvSpPr>
            <a:spLocks noGrp="1"/>
          </p:cNvSpPr>
          <p:nvPr>
            <p:ph type="title"/>
          </p:nvPr>
        </p:nvSpPr>
        <p:spPr/>
        <p:txBody>
          <a:bodyPr/>
          <a:lstStyle/>
          <a:p>
            <a:r>
              <a:rPr lang="en-US" dirty="0"/>
              <a:t>MS Code </a:t>
            </a:r>
            <a:r>
              <a:rPr lang="en-US" sz="2800" dirty="0">
                <a:solidFill>
                  <a:schemeClr val="bg1"/>
                </a:solidFill>
                <a:latin typeface="Arial" panose="020B0604020202020204" pitchFamily="34" charset="0"/>
                <a:cs typeface="Arial" panose="020B0604020202020204" pitchFamily="34" charset="0"/>
              </a:rPr>
              <a:t>§ </a:t>
            </a:r>
            <a:r>
              <a:rPr lang="en-US" dirty="0"/>
              <a:t>37-39-21</a:t>
            </a:r>
          </a:p>
        </p:txBody>
      </p:sp>
      <p:sp>
        <p:nvSpPr>
          <p:cNvPr id="5" name="Content Placeholder 4">
            <a:extLst>
              <a:ext uri="{FF2B5EF4-FFF2-40B4-BE49-F238E27FC236}">
                <a16:creationId xmlns:a16="http://schemas.microsoft.com/office/drawing/2014/main" xmlns="" id="{80E0D1DD-87DD-4BF2-B1D7-1548F7450D59}"/>
              </a:ext>
            </a:extLst>
          </p:cNvPr>
          <p:cNvSpPr>
            <a:spLocks noGrp="1"/>
          </p:cNvSpPr>
          <p:nvPr>
            <p:ph idx="1"/>
          </p:nvPr>
        </p:nvSpPr>
        <p:spPr/>
        <p:txBody>
          <a:bodyPr>
            <a:normAutofit/>
          </a:bodyPr>
          <a:lstStyle/>
          <a:p>
            <a:pPr marL="0" indent="0">
              <a:buNone/>
            </a:pPr>
            <a:r>
              <a:rPr lang="en-US" sz="2800" b="0" i="0" dirty="0">
                <a:solidFill>
                  <a:srgbClr val="000000"/>
                </a:solidFill>
                <a:effectLst/>
                <a:latin typeface="Open Sans" panose="020B0606030504020204" pitchFamily="34" charset="0"/>
              </a:rPr>
              <a:t>Purchasing agents of any school board must be bonded for Fifty Thousand Dollars ($ 50,000.00). </a:t>
            </a:r>
            <a:endParaRPr lang="en-US" sz="2800" dirty="0"/>
          </a:p>
        </p:txBody>
      </p:sp>
    </p:spTree>
    <p:extLst>
      <p:ext uri="{BB962C8B-B14F-4D97-AF65-F5344CB8AC3E}">
        <p14:creationId xmlns:p14="http://schemas.microsoft.com/office/powerpoint/2010/main" val="1124623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B23C84-0F9B-4BBA-B489-183E183AD0A6}"/>
              </a:ext>
            </a:extLst>
          </p:cNvPr>
          <p:cNvSpPr>
            <a:spLocks noGrp="1"/>
          </p:cNvSpPr>
          <p:nvPr>
            <p:ph type="title"/>
          </p:nvPr>
        </p:nvSpPr>
        <p:spPr/>
        <p:txBody>
          <a:bodyPr/>
          <a:lstStyle/>
          <a:p>
            <a:r>
              <a:rPr lang="en-US" sz="2800" dirty="0">
                <a:solidFill>
                  <a:schemeClr val="bg1"/>
                </a:solidFill>
                <a:latin typeface="+mj-lt"/>
                <a:cs typeface="Arial" panose="020B0604020202020204" pitchFamily="34" charset="0"/>
              </a:rPr>
              <a:t>MS Code § 31-7-13 </a:t>
            </a:r>
            <a:endParaRPr lang="en-US" dirty="0"/>
          </a:p>
        </p:txBody>
      </p:sp>
      <p:sp>
        <p:nvSpPr>
          <p:cNvPr id="3" name="Content Placeholder 2">
            <a:extLst>
              <a:ext uri="{FF2B5EF4-FFF2-40B4-BE49-F238E27FC236}">
                <a16:creationId xmlns:a16="http://schemas.microsoft.com/office/drawing/2014/main" xmlns="" id="{97EB74E8-A165-442B-A770-04660627E019}"/>
              </a:ext>
            </a:extLst>
          </p:cNvPr>
          <p:cNvSpPr>
            <a:spLocks noGrp="1"/>
          </p:cNvSpPr>
          <p:nvPr>
            <p:ph idx="1"/>
          </p:nvPr>
        </p:nvSpPr>
        <p:spPr/>
        <p:txBody>
          <a:bodyPr/>
          <a:lstStyle/>
          <a:p>
            <a:pPr marL="0" indent="0">
              <a:buNone/>
            </a:pPr>
            <a:r>
              <a:rPr lang="en-US" sz="2400" dirty="0">
                <a:latin typeface="Arial" panose="020B0604020202020204" pitchFamily="34" charset="0"/>
                <a:cs typeface="Arial" panose="020B0604020202020204" pitchFamily="34" charset="0"/>
              </a:rPr>
              <a:t>Purchasing  Thresholds:  </a:t>
            </a:r>
          </a:p>
          <a:p>
            <a:pPr marL="0" indent="0">
              <a:buNone/>
            </a:pPr>
            <a:endParaRPr lang="en-US" sz="2400" i="1" dirty="0">
              <a:latin typeface="Arial" panose="020B0604020202020204" pitchFamily="34" charset="0"/>
              <a:cs typeface="Arial" panose="020B0604020202020204" pitchFamily="34" charset="0"/>
            </a:endParaRPr>
          </a:p>
          <a:p>
            <a:pPr marL="0" indent="0">
              <a:buNone/>
            </a:pPr>
            <a:r>
              <a:rPr lang="en-US" sz="2400" i="1" dirty="0">
                <a:latin typeface="Arial" panose="020B0604020202020204" pitchFamily="34" charset="0"/>
                <a:cs typeface="Arial" panose="020B0604020202020204" pitchFamily="34" charset="0"/>
              </a:rPr>
              <a:t>Purchasing procedure for purchases over $ 5,000.00 but not over $ 50,000.00.</a:t>
            </a:r>
            <a:r>
              <a:rPr lang="en-US" sz="2400" dirty="0">
                <a:latin typeface="Arial" panose="020B0604020202020204" pitchFamily="34" charset="0"/>
                <a:cs typeface="Arial" panose="020B0604020202020204" pitchFamily="34" charset="0"/>
              </a:rPr>
              <a:t> Purchases which involve an expenditure of more than Five Thousand Dollars ($ 5,000.00) but not more than Fifty Thousand Dollars ($ 50,000.00), exclusive of freight and shipping charges may be made from the lowest and best bidder without publishing or posting advertisement for bids, provided at least two (2) competitive written quotes have been obtained. </a:t>
            </a:r>
          </a:p>
          <a:p>
            <a:endParaRPr lang="en-US" dirty="0"/>
          </a:p>
        </p:txBody>
      </p:sp>
    </p:spTree>
    <p:extLst>
      <p:ext uri="{BB962C8B-B14F-4D97-AF65-F5344CB8AC3E}">
        <p14:creationId xmlns:p14="http://schemas.microsoft.com/office/powerpoint/2010/main" val="2433343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2384437-529A-4657-9BC8-D7D4F1C29351}"/>
              </a:ext>
            </a:extLst>
          </p:cNvPr>
          <p:cNvSpPr>
            <a:spLocks noGrp="1"/>
          </p:cNvSpPr>
          <p:nvPr>
            <p:ph idx="4294967295"/>
          </p:nvPr>
        </p:nvSpPr>
        <p:spPr>
          <a:xfrm>
            <a:off x="412955" y="1837096"/>
            <a:ext cx="11029950" cy="3678238"/>
          </a:xfrm>
        </p:spPr>
        <p:txBody>
          <a:bodyPr>
            <a:noAutofit/>
          </a:bodyPr>
          <a:lstStyle/>
          <a:p>
            <a:pPr marL="0" indent="0">
              <a:buNone/>
            </a:pPr>
            <a:r>
              <a:rPr lang="en-US" sz="1600" dirty="0"/>
              <a:t>BIDDING PROCEDURE FOR PURCHASES OVER $50,000.00</a:t>
            </a:r>
          </a:p>
          <a:p>
            <a:pPr marL="342900" indent="-342900">
              <a:buAutoNum type="arabicPeriod"/>
            </a:pPr>
            <a:r>
              <a:rPr lang="en-US" sz="1600" dirty="0"/>
              <a:t>Purchases which involve an expenditure of more than Fifty Thousand Dollars ($50,000.00), exclusive of freight and shipping charges, may be made from the lowest and best bidder after advertising for competitive bids once each week for two (2) consecutive weeks in a regular newspaper published in the county or municipality in which such agency or governing authority is located. However, all American Recovery and Reinvestment Act projects in excess of Twenty-five Thousand Dollars ($25,000.00) shall be bid.</a:t>
            </a:r>
          </a:p>
          <a:p>
            <a:pPr marL="342900" indent="-342900">
              <a:buAutoNum type="arabicPeriod"/>
            </a:pPr>
            <a:r>
              <a:rPr lang="en-US" sz="1600" dirty="0"/>
              <a:t>2. Reverse auctions shall be the primary method for receiving bids during the bidding process. If a purchasing entity determines that a reverse auction is not in the best interest of the state, then that determination must be approved by the Public Procurement Review Board. The purchasing entity shall submit a detailed explanation of why a reverse auction would not be in the best interest of the state and present an alternative process to be approved by the Public Procurement Review Board. If the Public Procurement Review Board authorizes the purchasing entity to solicit bids with a method other than reverse auction, then the purchasing entity may designate the other methods by which the bids will be received, including, but not limited to, bids sealed in an envelope, bids received electronically in a secure system, or bids received by any other method that promotes open competition and has been approved by the Office of Purchasing and Travel. However, reverse auction shall not be used for any public contract for design or construction of public facilities, including buildings, roads and bridges and term contracts as provided in paragraph (n) of this section. The Public Procurement Review Board must approve any contract entered into by alternative process. The provisions of this item 2 shall not apply to the individual state institutions of higher learning.</a:t>
            </a:r>
          </a:p>
          <a:p>
            <a:pPr marL="342900" indent="-342900">
              <a:buAutoNum type="arabicPeriod"/>
            </a:pPr>
            <a:endParaRPr lang="en-US" sz="1600" dirty="0"/>
          </a:p>
          <a:p>
            <a:pPr marL="342900" indent="-342900">
              <a:buAutoNum type="arabicPeriod"/>
            </a:pPr>
            <a:endParaRPr lang="en-US" sz="1600" dirty="0"/>
          </a:p>
        </p:txBody>
      </p:sp>
    </p:spTree>
    <p:extLst>
      <p:ext uri="{BB962C8B-B14F-4D97-AF65-F5344CB8AC3E}">
        <p14:creationId xmlns:p14="http://schemas.microsoft.com/office/powerpoint/2010/main" val="3375717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B35E21-7787-47CA-B130-FB34EEA13DF0}"/>
              </a:ext>
            </a:extLst>
          </p:cNvPr>
          <p:cNvSpPr>
            <a:spLocks noGrp="1"/>
          </p:cNvSpPr>
          <p:nvPr>
            <p:ph type="title"/>
          </p:nvPr>
        </p:nvSpPr>
        <p:spPr/>
        <p:txBody>
          <a:bodyPr/>
          <a:lstStyle/>
          <a:p>
            <a:r>
              <a:rPr lang="en-US" dirty="0"/>
              <a:t>MS Code </a:t>
            </a:r>
            <a:r>
              <a:rPr lang="en-US" sz="2800" dirty="0">
                <a:solidFill>
                  <a:schemeClr val="bg1"/>
                </a:solidFill>
                <a:latin typeface="Arial" panose="020B0604020202020204" pitchFamily="34" charset="0"/>
                <a:cs typeface="Arial" panose="020B0604020202020204" pitchFamily="34" charset="0"/>
              </a:rPr>
              <a:t>§ </a:t>
            </a:r>
            <a:r>
              <a:rPr lang="en-US" dirty="0"/>
              <a:t>31-5-51</a:t>
            </a:r>
          </a:p>
        </p:txBody>
      </p:sp>
      <p:sp>
        <p:nvSpPr>
          <p:cNvPr id="3" name="Content Placeholder 2">
            <a:extLst>
              <a:ext uri="{FF2B5EF4-FFF2-40B4-BE49-F238E27FC236}">
                <a16:creationId xmlns:a16="http://schemas.microsoft.com/office/drawing/2014/main" xmlns="" id="{F3CA1B28-4691-4D4B-91A4-BCAAF6EB6C81}"/>
              </a:ext>
            </a:extLst>
          </p:cNvPr>
          <p:cNvSpPr>
            <a:spLocks noGrp="1"/>
          </p:cNvSpPr>
          <p:nvPr>
            <p:ph idx="1"/>
          </p:nvPr>
        </p:nvSpPr>
        <p:spPr/>
        <p:txBody>
          <a:bodyPr>
            <a:normAutofit/>
          </a:bodyPr>
          <a:lstStyle/>
          <a:p>
            <a:pPr marL="0" indent="0">
              <a:buNone/>
            </a:pPr>
            <a:r>
              <a:rPr lang="en-US" sz="2400" dirty="0"/>
              <a:t>If the proposal or bid accepted was for construction, </a:t>
            </a:r>
            <a:r>
              <a:rPr lang="en-US" sz="2400" dirty="0">
                <a:solidFill>
                  <a:srgbClr val="000000"/>
                </a:solidFill>
                <a:effectLst/>
              </a:rPr>
              <a:t>alteration, or repair of any public building or public work is over $25,000:</a:t>
            </a:r>
          </a:p>
          <a:p>
            <a:pPr marL="342900" indent="-342900">
              <a:buFont typeface="+mj-lt"/>
              <a:buAutoNum type="alphaLcParenR"/>
            </a:pPr>
            <a:r>
              <a:rPr lang="en-US" sz="2400" dirty="0"/>
              <a:t>A performance bond payable to the school district for the work to be done, </a:t>
            </a:r>
            <a:r>
              <a:rPr lang="en-US" sz="2400" b="1" dirty="0"/>
              <a:t>and </a:t>
            </a:r>
          </a:p>
          <a:p>
            <a:pPr marL="342900" indent="-342900">
              <a:buFont typeface="+mj-lt"/>
              <a:buAutoNum type="alphaLcParenR"/>
            </a:pPr>
            <a:r>
              <a:rPr lang="en-US" sz="2400" dirty="0"/>
              <a:t>A payment bond payable to the school district but conditioned for prompt payment of all persons supplying labor and material used for the amount of the contract, </a:t>
            </a:r>
          </a:p>
          <a:p>
            <a:pPr marL="0" indent="0">
              <a:buNone/>
            </a:pPr>
            <a:r>
              <a:rPr lang="en-US" sz="2400" dirty="0"/>
              <a:t>					or</a:t>
            </a:r>
          </a:p>
          <a:p>
            <a:pPr marL="342900" indent="-342900">
              <a:buFont typeface="+mj-lt"/>
              <a:buAutoNum type="alphaLcParenR" startAt="3"/>
            </a:pPr>
            <a:r>
              <a:rPr lang="en-US" sz="2400" dirty="0"/>
              <a:t>A cash bond has been deposited with the State Treasurer in lieu of bonds. </a:t>
            </a:r>
          </a:p>
        </p:txBody>
      </p:sp>
    </p:spTree>
    <p:extLst>
      <p:ext uri="{BB962C8B-B14F-4D97-AF65-F5344CB8AC3E}">
        <p14:creationId xmlns:p14="http://schemas.microsoft.com/office/powerpoint/2010/main" val="2247733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30F951-67F9-4B81-84CB-4718BE24C09B}"/>
              </a:ext>
            </a:extLst>
          </p:cNvPr>
          <p:cNvSpPr>
            <a:spLocks noGrp="1"/>
          </p:cNvSpPr>
          <p:nvPr>
            <p:ph type="title"/>
          </p:nvPr>
        </p:nvSpPr>
        <p:spPr/>
        <p:txBody>
          <a:bodyPr/>
          <a:lstStyle/>
          <a:p>
            <a:r>
              <a:rPr lang="en-US" dirty="0"/>
              <a:t>Uniform guidance procurement</a:t>
            </a:r>
          </a:p>
        </p:txBody>
      </p:sp>
      <p:sp>
        <p:nvSpPr>
          <p:cNvPr id="3" name="Content Placeholder 2">
            <a:extLst>
              <a:ext uri="{FF2B5EF4-FFF2-40B4-BE49-F238E27FC236}">
                <a16:creationId xmlns:a16="http://schemas.microsoft.com/office/drawing/2014/main" xmlns="" id="{A499F282-F514-40DF-A868-DDEDB941C634}"/>
              </a:ext>
            </a:extLst>
          </p:cNvPr>
          <p:cNvSpPr>
            <a:spLocks noGrp="1"/>
          </p:cNvSpPr>
          <p:nvPr>
            <p:ph idx="1"/>
          </p:nvPr>
        </p:nvSpPr>
        <p:spPr/>
        <p:txBody>
          <a:bodyPr>
            <a:normAutofit/>
          </a:bodyPr>
          <a:lstStyle/>
          <a:p>
            <a:pPr marL="0" indent="0">
              <a:buNone/>
            </a:pPr>
            <a:r>
              <a:rPr lang="en-US" sz="2400" dirty="0"/>
              <a:t>Some key items must be followed for Subpart D, Procurement:</a:t>
            </a:r>
          </a:p>
          <a:p>
            <a:r>
              <a:rPr lang="en-US" sz="2400" dirty="0"/>
              <a:t>Most restrictive laws and regulations apply.  For example, if state law is more restrictive than federal procurement law, state law applies.</a:t>
            </a:r>
          </a:p>
          <a:p>
            <a:r>
              <a:rPr lang="en-US" sz="2400" dirty="0"/>
              <a:t>Certain cost may be exempt from State Competitive Bidding laws but are not exempt under Federal Procurement Rules (e.g., professional services, textbooks, motor vehicles, </a:t>
            </a:r>
            <a:r>
              <a:rPr lang="en-US" sz="2400" dirty="0" err="1"/>
              <a:t>etc</a:t>
            </a:r>
            <a:r>
              <a:rPr lang="en-US" sz="2400" dirty="0"/>
              <a:t>).</a:t>
            </a:r>
          </a:p>
        </p:txBody>
      </p:sp>
    </p:spTree>
    <p:extLst>
      <p:ext uri="{BB962C8B-B14F-4D97-AF65-F5344CB8AC3E}">
        <p14:creationId xmlns:p14="http://schemas.microsoft.com/office/powerpoint/2010/main" val="201144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59F15-9829-4D66-9D31-E50D65BB6273}"/>
              </a:ext>
            </a:extLst>
          </p:cNvPr>
          <p:cNvSpPr>
            <a:spLocks noGrp="1"/>
          </p:cNvSpPr>
          <p:nvPr>
            <p:ph type="title" idx="4294967295"/>
          </p:nvPr>
        </p:nvSpPr>
        <p:spPr>
          <a:xfrm>
            <a:off x="0" y="701675"/>
            <a:ext cx="11029950" cy="1014413"/>
          </a:xfrm>
        </p:spPr>
        <p:txBody>
          <a:bodyPr/>
          <a:lstStyle/>
          <a:p>
            <a:r>
              <a:rPr lang="en-US" dirty="0"/>
              <a:t>– suspension and debarment</a:t>
            </a:r>
          </a:p>
        </p:txBody>
      </p:sp>
      <p:sp>
        <p:nvSpPr>
          <p:cNvPr id="3" name="Content Placeholder 2">
            <a:extLst>
              <a:ext uri="{FF2B5EF4-FFF2-40B4-BE49-F238E27FC236}">
                <a16:creationId xmlns:a16="http://schemas.microsoft.com/office/drawing/2014/main" xmlns="" id="{5B673186-AA14-47B0-BDC0-4388F16AB35E}"/>
              </a:ext>
            </a:extLst>
          </p:cNvPr>
          <p:cNvSpPr>
            <a:spLocks noGrp="1"/>
          </p:cNvSpPr>
          <p:nvPr>
            <p:ph idx="4294967295"/>
          </p:nvPr>
        </p:nvSpPr>
        <p:spPr>
          <a:xfrm>
            <a:off x="658761" y="1109509"/>
            <a:ext cx="9712427" cy="3678238"/>
          </a:xfrm>
        </p:spPr>
        <p:txBody>
          <a:bodyPr/>
          <a:lstStyle/>
          <a:p>
            <a:pPr marL="0" indent="0">
              <a:buNone/>
            </a:pPr>
            <a:r>
              <a:rPr lang="en-US" sz="2400" dirty="0"/>
              <a:t>Audit written federal procurement policies and procedures.</a:t>
            </a:r>
          </a:p>
          <a:p>
            <a:pPr marL="0" indent="0">
              <a:buNone/>
            </a:pPr>
            <a:endParaRPr lang="en-US" sz="2400" dirty="0"/>
          </a:p>
          <a:p>
            <a:pPr marL="0" indent="0">
              <a:buNone/>
            </a:pPr>
            <a:r>
              <a:rPr lang="en-US" sz="2400" dirty="0"/>
              <a:t>Obtain evidence for all federal purchases over $25,000 for commodities and/or services – that the district has verified that the vendor has not be suspended or disbarred at </a:t>
            </a:r>
            <a:r>
              <a:rPr lang="en-US" sz="2400" dirty="0">
                <a:hlinkClick r:id="rId2"/>
              </a:rPr>
              <a:t>https://sam.gov</a:t>
            </a:r>
            <a:endParaRPr lang="en-US" sz="2400" dirty="0"/>
          </a:p>
          <a:p>
            <a:pPr marL="0" indent="0">
              <a:buNone/>
            </a:pPr>
            <a:endParaRPr lang="en-US" dirty="0"/>
          </a:p>
        </p:txBody>
      </p:sp>
    </p:spTree>
    <p:extLst>
      <p:ext uri="{BB962C8B-B14F-4D97-AF65-F5344CB8AC3E}">
        <p14:creationId xmlns:p14="http://schemas.microsoft.com/office/powerpoint/2010/main" val="2840556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5DA4D0-BD61-4E5A-857D-992841C9BBB5}"/>
              </a:ext>
            </a:extLst>
          </p:cNvPr>
          <p:cNvSpPr>
            <a:spLocks noGrp="1"/>
          </p:cNvSpPr>
          <p:nvPr>
            <p:ph type="title"/>
          </p:nvPr>
        </p:nvSpPr>
        <p:spPr/>
        <p:txBody>
          <a:bodyPr/>
          <a:lstStyle/>
          <a:p>
            <a:r>
              <a:rPr lang="en-US" dirty="0"/>
              <a:t>Express products list (EPL)</a:t>
            </a:r>
          </a:p>
        </p:txBody>
      </p:sp>
      <p:sp>
        <p:nvSpPr>
          <p:cNvPr id="3" name="Content Placeholder 2">
            <a:extLst>
              <a:ext uri="{FF2B5EF4-FFF2-40B4-BE49-F238E27FC236}">
                <a16:creationId xmlns:a16="http://schemas.microsoft.com/office/drawing/2014/main" xmlns="" id="{71C72C3C-B378-4095-AC17-A79E169234DC}"/>
              </a:ext>
            </a:extLst>
          </p:cNvPr>
          <p:cNvSpPr>
            <a:spLocks noGrp="1"/>
          </p:cNvSpPr>
          <p:nvPr>
            <p:ph idx="1"/>
          </p:nvPr>
        </p:nvSpPr>
        <p:spPr/>
        <p:txBody>
          <a:bodyPr>
            <a:normAutofit/>
          </a:bodyPr>
          <a:lstStyle/>
          <a:p>
            <a:r>
              <a:rPr lang="en-US" sz="2000" dirty="0">
                <a:hlinkClick r:id="rId2"/>
              </a:rPr>
              <a:t>https://www.its.ms.gov/</a:t>
            </a:r>
            <a:endParaRPr lang="en-US" sz="2000" dirty="0"/>
          </a:p>
          <a:p>
            <a:r>
              <a:rPr lang="en-US" sz="2000" dirty="0"/>
              <a:t>Procurement Handbook dated November 2017</a:t>
            </a:r>
          </a:p>
          <a:p>
            <a:r>
              <a:rPr lang="en-US" sz="2000" dirty="0"/>
              <a:t>Instructions for Use: IT Hardware EPL 3760 Memorandum</a:t>
            </a:r>
          </a:p>
          <a:p>
            <a:r>
              <a:rPr lang="en-US" sz="2000" dirty="0"/>
              <a:t>Purchases made using the IT Hardware EPL must be based upon competitive and open specifications</a:t>
            </a:r>
          </a:p>
          <a:p>
            <a:r>
              <a:rPr lang="en-US" sz="2000" dirty="0"/>
              <a:t>Once your technical specifications are developed, solicit quotations from two or more EPL sellers.</a:t>
            </a:r>
          </a:p>
          <a:p>
            <a:r>
              <a:rPr lang="en-US" sz="2000" dirty="0"/>
              <a:t>Select the lowest cost quotation that meets your technical specifications.</a:t>
            </a:r>
          </a:p>
          <a:p>
            <a:r>
              <a:rPr lang="en-US" sz="2000" dirty="0"/>
              <a:t>If the two quotations are identical, you must select the quotation with the lowest cost.</a:t>
            </a:r>
          </a:p>
        </p:txBody>
      </p:sp>
    </p:spTree>
    <p:extLst>
      <p:ext uri="{BB962C8B-B14F-4D97-AF65-F5344CB8AC3E}">
        <p14:creationId xmlns:p14="http://schemas.microsoft.com/office/powerpoint/2010/main" val="338468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F92989FB-1024-49B7-BDF1-B3CE27D486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C39D6653-195E-41F8-928B-2BDA4CAD8933}"/>
              </a:ext>
            </a:extLst>
          </p:cNvPr>
          <p:cNvSpPr>
            <a:spLocks noGrp="1"/>
          </p:cNvSpPr>
          <p:nvPr>
            <p:ph type="title"/>
          </p:nvPr>
        </p:nvSpPr>
        <p:spPr>
          <a:xfrm>
            <a:off x="746228" y="1037967"/>
            <a:ext cx="3054091" cy="4709131"/>
          </a:xfrm>
        </p:spPr>
        <p:txBody>
          <a:bodyPr anchor="ctr">
            <a:normAutofit/>
          </a:bodyPr>
          <a:lstStyle/>
          <a:p>
            <a:r>
              <a:rPr lang="en-US">
                <a:solidFill>
                  <a:schemeClr val="accent1"/>
                </a:solidFill>
              </a:rPr>
              <a:t>A/P Sample</a:t>
            </a:r>
          </a:p>
        </p:txBody>
      </p:sp>
      <p:sp>
        <p:nvSpPr>
          <p:cNvPr id="11" name="Rectangle 10">
            <a:extLst>
              <a:ext uri="{FF2B5EF4-FFF2-40B4-BE49-F238E27FC236}">
                <a16:creationId xmlns:a16="http://schemas.microsoft.com/office/drawing/2014/main" xmlns="" id="{DFEE959E-BF10-4204-9556-D1707088D4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xmlns="" id="{DDD17B6A-CB37-4005-9681-A20AFCDC78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xmlns="" id="{3B7BBDE9-DAED-40B0-A640-503C918D1CE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xmlns="" id="{7BC7EA7B-802E-41F4-8926-C4475287AA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246851" y="723898"/>
            <a:ext cx="7498616"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xmlns="" id="{97100709-D5FC-4CFF-9BCB-DF0CB49C0C4E}"/>
              </a:ext>
            </a:extLst>
          </p:cNvPr>
          <p:cNvGraphicFramePr>
            <a:graphicFrameLocks noGrp="1"/>
          </p:cNvGraphicFramePr>
          <p:nvPr>
            <p:ph idx="1"/>
            <p:extLst>
              <p:ext uri="{D42A27DB-BD31-4B8C-83A1-F6EECF244321}">
                <p14:modId xmlns:p14="http://schemas.microsoft.com/office/powerpoint/2010/main" val="1953213874"/>
              </p:ext>
            </p:extLst>
          </p:nvPr>
        </p:nvGraphicFramePr>
        <p:xfrm>
          <a:off x="4598438" y="1037967"/>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0975237"/>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BA20358-2BE9-496C-9417-56220C8AAB57}"/>
              </a:ext>
            </a:extLst>
          </p:cNvPr>
          <p:cNvSpPr txBox="1"/>
          <p:nvPr/>
        </p:nvSpPr>
        <p:spPr>
          <a:xfrm>
            <a:off x="604683" y="955247"/>
            <a:ext cx="10982633" cy="489364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Accounts Payable Audit Checklist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 of requisitions – with supervisor approval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 of purchase orders – with supervisor approval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Properly coded – fund, function, object, location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Documented compliance with state purchase laws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Documented compliance with Federal Procurement,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Arial" panose="020B0604020202020204" pitchFamily="34" charset="0"/>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Suspension and Debarment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Documented receipt of goods/services and in acceptable condition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Matching of documents – purchase order, receiving report, invoice, compliance requirements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Presentation to the School Board for approval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Checks written and released</a:t>
            </a:r>
          </a:p>
        </p:txBody>
      </p:sp>
    </p:spTree>
    <p:extLst>
      <p:ext uri="{BB962C8B-B14F-4D97-AF65-F5344CB8AC3E}">
        <p14:creationId xmlns:p14="http://schemas.microsoft.com/office/powerpoint/2010/main" val="764112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8D78B830-FC56-4628-A042-CAC4F5E3B7AF}"/>
              </a:ext>
            </a:extLst>
          </p:cNvPr>
          <p:cNvSpPr txBox="1"/>
          <p:nvPr/>
        </p:nvSpPr>
        <p:spPr>
          <a:xfrm>
            <a:off x="855406" y="1120877"/>
            <a:ext cx="7787149" cy="3216265"/>
          </a:xfrm>
          <a:prstGeom prst="rect">
            <a:avLst/>
          </a:prstGeom>
          <a:noFill/>
        </p:spPr>
        <p:txBody>
          <a:bodyPr wrap="square" rtlCol="0">
            <a:spAutoFit/>
          </a:bodyPr>
          <a:lstStyle/>
          <a:p>
            <a:pPr>
              <a:spcBef>
                <a:spcPts val="600"/>
              </a:spcBef>
              <a:spcAft>
                <a:spcPts val="600"/>
              </a:spcAft>
            </a:pPr>
            <a:r>
              <a:rPr lang="en-US" sz="2800" dirty="0">
                <a:latin typeface="Arial" panose="020B0604020202020204" pitchFamily="34" charset="0"/>
                <a:cs typeface="Arial" panose="020B0604020202020204" pitchFamily="34" charset="0"/>
              </a:rPr>
              <a:t>Definition of Audit</a:t>
            </a:r>
          </a:p>
          <a:p>
            <a:pPr>
              <a:spcBef>
                <a:spcPts val="600"/>
              </a:spcBef>
              <a:spcAft>
                <a:spcPts val="600"/>
              </a:spcAft>
            </a:pPr>
            <a:r>
              <a:rPr lang="en-US" sz="2800" dirty="0">
                <a:latin typeface="Arial" panose="020B0604020202020204" pitchFamily="34" charset="0"/>
                <a:cs typeface="Arial" panose="020B0604020202020204" pitchFamily="34" charset="0"/>
              </a:rPr>
              <a:t>Risk Based Approach</a:t>
            </a:r>
          </a:p>
          <a:p>
            <a:pPr>
              <a:spcBef>
                <a:spcPts val="600"/>
              </a:spcBef>
              <a:spcAft>
                <a:spcPts val="600"/>
              </a:spcAft>
            </a:pPr>
            <a:r>
              <a:rPr lang="en-US" sz="2800" dirty="0">
                <a:latin typeface="Arial" panose="020B0604020202020204" pitchFamily="34" charset="0"/>
                <a:cs typeface="Arial" panose="020B0604020202020204" pitchFamily="34" charset="0"/>
              </a:rPr>
              <a:t>Procedures to Address Risk</a:t>
            </a:r>
          </a:p>
          <a:p>
            <a:pPr>
              <a:spcBef>
                <a:spcPts val="600"/>
              </a:spcBef>
              <a:spcAft>
                <a:spcPts val="600"/>
              </a:spcAft>
            </a:pPr>
            <a:r>
              <a:rPr lang="en-US" sz="2800" dirty="0">
                <a:latin typeface="Arial" panose="020B0604020202020204" pitchFamily="34" charset="0"/>
                <a:cs typeface="Arial" panose="020B0604020202020204" pitchFamily="34" charset="0"/>
              </a:rPr>
              <a:t>Purchasing Audit Checklist</a:t>
            </a:r>
          </a:p>
          <a:p>
            <a:pPr>
              <a:spcBef>
                <a:spcPts val="600"/>
              </a:spcBef>
              <a:spcAft>
                <a:spcPts val="600"/>
              </a:spcAft>
            </a:pPr>
            <a:r>
              <a:rPr lang="en-US" sz="2800" dirty="0">
                <a:latin typeface="Arial" panose="020B0604020202020204" pitchFamily="34" charset="0"/>
                <a:cs typeface="Arial" panose="020B0604020202020204" pitchFamily="34" charset="0"/>
              </a:rPr>
              <a:t>Accounts Payable Audit Checklist</a:t>
            </a:r>
          </a:p>
          <a:p>
            <a:endParaRPr lang="en-US" dirty="0"/>
          </a:p>
        </p:txBody>
      </p:sp>
    </p:spTree>
    <p:extLst>
      <p:ext uri="{BB962C8B-B14F-4D97-AF65-F5344CB8AC3E}">
        <p14:creationId xmlns:p14="http://schemas.microsoft.com/office/powerpoint/2010/main" val="3781514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B1AC8A3B-F5AC-4D9E-BC0D-67814EF7C81C}"/>
              </a:ext>
            </a:extLst>
          </p:cNvPr>
          <p:cNvSpPr txBox="1"/>
          <p:nvPr/>
        </p:nvSpPr>
        <p:spPr>
          <a:xfrm>
            <a:off x="904568" y="1248697"/>
            <a:ext cx="9615948" cy="2677656"/>
          </a:xfrm>
          <a:prstGeom prst="rect">
            <a:avLst/>
          </a:prstGeom>
          <a:noFill/>
        </p:spPr>
        <p:txBody>
          <a:bodyPr wrap="square" rtlCol="0">
            <a:spAutoFit/>
          </a:bodyPr>
          <a:lstStyle/>
          <a:p>
            <a:r>
              <a:rPr lang="en-US" sz="2800" dirty="0"/>
              <a:t>Do you audit your accounts payable packets to be sure they are complete?</a:t>
            </a:r>
          </a:p>
          <a:p>
            <a:endParaRPr lang="en-US" sz="2800" dirty="0"/>
          </a:p>
          <a:p>
            <a:endParaRPr lang="en-US" sz="2800" dirty="0"/>
          </a:p>
          <a:p>
            <a:r>
              <a:rPr lang="en-US" sz="2800" dirty="0"/>
              <a:t>Does a second person review the accounts payable documents prior to payment?</a:t>
            </a:r>
          </a:p>
        </p:txBody>
      </p:sp>
    </p:spTree>
    <p:extLst>
      <p:ext uri="{BB962C8B-B14F-4D97-AF65-F5344CB8AC3E}">
        <p14:creationId xmlns:p14="http://schemas.microsoft.com/office/powerpoint/2010/main" val="3793902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B373F125-DEF3-41D6-9918-AB21A2ACC3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71E9F226-EB6E-48C9-ADDA-636DE4BF4E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9157" y="1113764"/>
            <a:ext cx="3269749" cy="4624327"/>
          </a:xfrm>
        </p:spPr>
        <p:txBody>
          <a:bodyPr anchor="ctr">
            <a:normAutofit/>
          </a:bodyPr>
          <a:lstStyle/>
          <a:p>
            <a:r>
              <a:rPr lang="en-US" sz="3200" dirty="0">
                <a:solidFill>
                  <a:srgbClr val="FFFFFF"/>
                </a:solidFill>
              </a:rPr>
              <a:t>What’s new in the 2021 state legal compliance Audit program?</a:t>
            </a:r>
          </a:p>
        </p:txBody>
      </p:sp>
      <p:sp>
        <p:nvSpPr>
          <p:cNvPr id="3" name="Content Placeholder 2"/>
          <p:cNvSpPr>
            <a:spLocks noGrp="1"/>
          </p:cNvSpPr>
          <p:nvPr>
            <p:ph idx="1"/>
          </p:nvPr>
        </p:nvSpPr>
        <p:spPr>
          <a:xfrm>
            <a:off x="5155905" y="1113764"/>
            <a:ext cx="6108179" cy="4624327"/>
          </a:xfrm>
        </p:spPr>
        <p:txBody>
          <a:bodyPr anchor="ctr">
            <a:normAutofit/>
          </a:bodyPr>
          <a:lstStyle/>
          <a:p>
            <a:r>
              <a:rPr lang="en-US" sz="2400" dirty="0"/>
              <a:t>Fringes and Benefits</a:t>
            </a:r>
          </a:p>
          <a:p>
            <a:r>
              <a:rPr lang="en-US" sz="2400" dirty="0"/>
              <a:t>Procurement card and credit card</a:t>
            </a:r>
          </a:p>
          <a:p>
            <a:r>
              <a:rPr lang="en-US" sz="2400" dirty="0"/>
              <a:t>Travel</a:t>
            </a:r>
          </a:p>
        </p:txBody>
      </p:sp>
    </p:spTree>
    <p:extLst>
      <p:ext uri="{BB962C8B-B14F-4D97-AF65-F5344CB8AC3E}">
        <p14:creationId xmlns:p14="http://schemas.microsoft.com/office/powerpoint/2010/main" val="3465572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625E1E-7046-47B3-9CA3-F11B9F3DF90F}"/>
              </a:ext>
            </a:extLst>
          </p:cNvPr>
          <p:cNvSpPr>
            <a:spLocks noGrp="1"/>
          </p:cNvSpPr>
          <p:nvPr>
            <p:ph type="title"/>
          </p:nvPr>
        </p:nvSpPr>
        <p:spPr>
          <a:xfrm>
            <a:off x="581192" y="662827"/>
            <a:ext cx="11029616" cy="1013800"/>
          </a:xfrm>
        </p:spPr>
        <p:txBody>
          <a:bodyPr/>
          <a:lstStyle/>
          <a:p>
            <a:r>
              <a:rPr lang="en-US" dirty="0"/>
              <a:t>Fringes and benefits</a:t>
            </a:r>
          </a:p>
        </p:txBody>
      </p:sp>
      <p:sp>
        <p:nvSpPr>
          <p:cNvPr id="3" name="Content Placeholder 2">
            <a:extLst>
              <a:ext uri="{FF2B5EF4-FFF2-40B4-BE49-F238E27FC236}">
                <a16:creationId xmlns:a16="http://schemas.microsoft.com/office/drawing/2014/main" xmlns="" id="{EF706766-8562-42F9-8B2A-4FB9C439C833}"/>
              </a:ext>
            </a:extLst>
          </p:cNvPr>
          <p:cNvSpPr>
            <a:spLocks noGrp="1"/>
          </p:cNvSpPr>
          <p:nvPr>
            <p:ph idx="1"/>
          </p:nvPr>
        </p:nvSpPr>
        <p:spPr/>
        <p:txBody>
          <a:bodyPr>
            <a:noAutofit/>
          </a:bodyPr>
          <a:lstStyle/>
          <a:p>
            <a:r>
              <a:rPr lang="en-US" sz="1100" dirty="0"/>
              <a:t>Fringe benefits can include the following:</a:t>
            </a:r>
          </a:p>
          <a:p>
            <a:pPr lvl="1"/>
            <a:r>
              <a:rPr lang="en-US" sz="1100" dirty="0"/>
              <a:t>Health insurance</a:t>
            </a:r>
          </a:p>
          <a:p>
            <a:pPr lvl="1"/>
            <a:r>
              <a:rPr lang="en-US" sz="1100" dirty="0"/>
              <a:t>Life Insurance</a:t>
            </a:r>
          </a:p>
          <a:p>
            <a:pPr lvl="1"/>
            <a:r>
              <a:rPr lang="en-US" sz="1100" dirty="0"/>
              <a:t>Workers Compensation</a:t>
            </a:r>
          </a:p>
          <a:p>
            <a:pPr lvl="1"/>
            <a:r>
              <a:rPr lang="en-US" sz="1100" dirty="0"/>
              <a:t>Disability Insurance</a:t>
            </a:r>
          </a:p>
          <a:p>
            <a:pPr lvl="1"/>
            <a:r>
              <a:rPr lang="en-US" sz="1100" dirty="0"/>
              <a:t>Paid holidays</a:t>
            </a:r>
          </a:p>
          <a:p>
            <a:pPr lvl="1"/>
            <a:r>
              <a:rPr lang="en-US" sz="1100" dirty="0"/>
              <a:t>Retirement</a:t>
            </a:r>
          </a:p>
          <a:p>
            <a:pPr lvl="1"/>
            <a:r>
              <a:rPr lang="en-US" sz="1100" dirty="0"/>
              <a:t>Housing </a:t>
            </a:r>
          </a:p>
          <a:p>
            <a:pPr lvl="1"/>
            <a:r>
              <a:rPr lang="en-US" sz="1100" dirty="0"/>
              <a:t>Computers/Laptops</a:t>
            </a:r>
          </a:p>
          <a:p>
            <a:pPr lvl="1"/>
            <a:r>
              <a:rPr lang="en-US" sz="1100" dirty="0"/>
              <a:t>Cellphones</a:t>
            </a:r>
          </a:p>
          <a:p>
            <a:pPr lvl="1"/>
            <a:r>
              <a:rPr lang="en-US" sz="1100" dirty="0"/>
              <a:t>Tuition</a:t>
            </a:r>
          </a:p>
          <a:p>
            <a:pPr marL="324000" lvl="1" indent="0">
              <a:buNone/>
            </a:pPr>
            <a:r>
              <a:rPr lang="en-US" sz="1100" dirty="0"/>
              <a:t>According to the State Auditor’s Office the following fringe benefits would be considered non-compliance:</a:t>
            </a:r>
          </a:p>
          <a:p>
            <a:pPr marL="324000" lvl="1" indent="0">
              <a:buNone/>
            </a:pPr>
            <a:r>
              <a:rPr lang="en-US" sz="1100" dirty="0"/>
              <a:t>Fringes not being recorded at Fair Market Value</a:t>
            </a:r>
          </a:p>
          <a:p>
            <a:pPr marL="324000" lvl="1" indent="0">
              <a:buNone/>
            </a:pPr>
            <a:r>
              <a:rPr lang="en-US" sz="1100" dirty="0"/>
              <a:t>Fringes not included on W-2s</a:t>
            </a:r>
          </a:p>
          <a:p>
            <a:pPr marL="324000" lvl="1" indent="0">
              <a:buNone/>
            </a:pPr>
            <a:r>
              <a:rPr lang="en-US" sz="1100" dirty="0"/>
              <a:t>Providing cellphone allowances</a:t>
            </a:r>
          </a:p>
          <a:p>
            <a:pPr marL="324000" lvl="1" indent="0">
              <a:buNone/>
            </a:pPr>
            <a:r>
              <a:rPr lang="en-US" sz="1100" dirty="0"/>
              <a:t>Allowing Fuelman cards and car allowances</a:t>
            </a:r>
          </a:p>
        </p:txBody>
      </p:sp>
    </p:spTree>
    <p:extLst>
      <p:ext uri="{BB962C8B-B14F-4D97-AF65-F5344CB8AC3E}">
        <p14:creationId xmlns:p14="http://schemas.microsoft.com/office/powerpoint/2010/main" val="4135539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8C8A57-575D-4F89-B9C2-3E73E25C80A8}"/>
              </a:ext>
            </a:extLst>
          </p:cNvPr>
          <p:cNvSpPr>
            <a:spLocks noGrp="1"/>
          </p:cNvSpPr>
          <p:nvPr>
            <p:ph type="title"/>
          </p:nvPr>
        </p:nvSpPr>
        <p:spPr/>
        <p:txBody>
          <a:bodyPr/>
          <a:lstStyle/>
          <a:p>
            <a:r>
              <a:rPr lang="en-US" dirty="0"/>
              <a:t>Procurement card and credit card</a:t>
            </a:r>
          </a:p>
        </p:txBody>
      </p:sp>
      <p:sp>
        <p:nvSpPr>
          <p:cNvPr id="3" name="Content Placeholder 2">
            <a:extLst>
              <a:ext uri="{FF2B5EF4-FFF2-40B4-BE49-F238E27FC236}">
                <a16:creationId xmlns:a16="http://schemas.microsoft.com/office/drawing/2014/main" xmlns="" id="{C79ABE07-798D-410F-A62C-2D9302B25D6A}"/>
              </a:ext>
            </a:extLst>
          </p:cNvPr>
          <p:cNvSpPr>
            <a:spLocks noGrp="1"/>
          </p:cNvSpPr>
          <p:nvPr>
            <p:ph idx="1"/>
          </p:nvPr>
        </p:nvSpPr>
        <p:spPr/>
        <p:txBody>
          <a:bodyPr>
            <a:normAutofit lnSpcReduction="10000"/>
          </a:bodyPr>
          <a:lstStyle/>
          <a:p>
            <a:pPr marL="0" indent="0">
              <a:buNone/>
            </a:pPr>
            <a:r>
              <a:rPr lang="en-US" dirty="0"/>
              <a:t>Any purchases made using a procurement card or credit card should adhere to all applicable purchasing procedures, as set forth in MS Code Section 31-7-1, the Department of Finance and Administration – Mississippi Procurement Manual and the State of Mississippi – State Procurement Card Guidelines</a:t>
            </a:r>
          </a:p>
          <a:p>
            <a:pPr marL="0" indent="0">
              <a:buNone/>
            </a:pPr>
            <a:endParaRPr lang="en-US" dirty="0"/>
          </a:p>
          <a:p>
            <a:pPr marL="0" indent="0">
              <a:buNone/>
            </a:pPr>
            <a:r>
              <a:rPr lang="en-US" dirty="0"/>
              <a:t>What is the auditor required to obtain from the school district?</a:t>
            </a:r>
          </a:p>
          <a:p>
            <a:pPr marL="342900" indent="-342900">
              <a:buFont typeface="+mj-lt"/>
              <a:buAutoNum type="arabicPeriod"/>
            </a:pPr>
            <a:r>
              <a:rPr lang="en-US" dirty="0"/>
              <a:t>Approved district policies and procedures regarding the procurement cards</a:t>
            </a:r>
          </a:p>
          <a:p>
            <a:pPr marL="342900" indent="-342900">
              <a:buFont typeface="+mj-lt"/>
              <a:buAutoNum type="arabicPeriod"/>
            </a:pPr>
            <a:r>
              <a:rPr lang="en-US" dirty="0"/>
              <a:t>List of all procurement cards (including merchant credit cards)</a:t>
            </a:r>
          </a:p>
          <a:p>
            <a:pPr marL="342900" indent="-342900">
              <a:buFont typeface="+mj-lt"/>
              <a:buAutoNum type="arabicPeriod"/>
            </a:pPr>
            <a:r>
              <a:rPr lang="en-US" dirty="0"/>
              <a:t>Sign in and out ledger (if applicable)</a:t>
            </a:r>
          </a:p>
          <a:p>
            <a:pPr marL="342900" indent="-342900">
              <a:buFont typeface="+mj-lt"/>
              <a:buAutoNum type="arabicPeriod"/>
            </a:pPr>
            <a:r>
              <a:rPr lang="en-US" dirty="0"/>
              <a:t>List of authorized users of the cards</a:t>
            </a:r>
          </a:p>
          <a:p>
            <a:pPr marL="342900" indent="-342900">
              <a:buFont typeface="+mj-lt"/>
              <a:buAutoNum type="arabicPeriod"/>
            </a:pPr>
            <a:r>
              <a:rPr lang="en-US" dirty="0"/>
              <a:t>List of district’s approvers of the cards</a:t>
            </a:r>
          </a:p>
        </p:txBody>
      </p:sp>
    </p:spTree>
    <p:extLst>
      <p:ext uri="{BB962C8B-B14F-4D97-AF65-F5344CB8AC3E}">
        <p14:creationId xmlns:p14="http://schemas.microsoft.com/office/powerpoint/2010/main" val="37978340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55329D7-828D-4EDE-AAA5-23ABC14D0C3E}"/>
              </a:ext>
            </a:extLst>
          </p:cNvPr>
          <p:cNvSpPr txBox="1"/>
          <p:nvPr/>
        </p:nvSpPr>
        <p:spPr>
          <a:xfrm>
            <a:off x="963561" y="1150374"/>
            <a:ext cx="9871587" cy="4247317"/>
          </a:xfrm>
          <a:prstGeom prst="rect">
            <a:avLst/>
          </a:prstGeom>
          <a:noFill/>
        </p:spPr>
        <p:txBody>
          <a:bodyPr wrap="square" rtlCol="0">
            <a:spAutoFit/>
          </a:bodyPr>
          <a:lstStyle/>
          <a:p>
            <a:r>
              <a:rPr lang="en-US" dirty="0"/>
              <a:t>Auditor must obtain monthly card statement and test card on a sample basis.  Must review a minimum of 25 card transactions on pro rata basis on classification of the card.  If there is more than one card per classification, the auditor is encouraged to considered testing different cards.</a:t>
            </a:r>
          </a:p>
          <a:p>
            <a:endParaRPr lang="en-US" dirty="0"/>
          </a:p>
          <a:p>
            <a:r>
              <a:rPr lang="en-US" dirty="0"/>
              <a:t>Transactional Test:</a:t>
            </a:r>
          </a:p>
          <a:p>
            <a:pPr marL="342900" indent="-342900">
              <a:buFont typeface="+mj-lt"/>
              <a:buAutoNum type="arabicPeriod"/>
            </a:pPr>
            <a:r>
              <a:rPr lang="en-US" dirty="0"/>
              <a:t>Compare the selected items on the monthly statement to the charge slip.</a:t>
            </a:r>
          </a:p>
          <a:p>
            <a:pPr marL="342900" indent="-342900">
              <a:buFont typeface="+mj-lt"/>
              <a:buAutoNum type="arabicPeriod"/>
            </a:pPr>
            <a:r>
              <a:rPr lang="en-US" dirty="0"/>
              <a:t>Ensure the person signing is authorized to use the credit card or verify the user has signed the card in and out.</a:t>
            </a:r>
          </a:p>
          <a:p>
            <a:pPr marL="342900" indent="-342900">
              <a:buFont typeface="+mj-lt"/>
              <a:buAutoNum type="arabicPeriod"/>
            </a:pPr>
            <a:r>
              <a:rPr lang="en-US" dirty="0"/>
              <a:t>Verify state and local taxes are not paid</a:t>
            </a:r>
          </a:p>
          <a:p>
            <a:pPr marL="342900" indent="-342900">
              <a:buFont typeface="+mj-lt"/>
              <a:buAutoNum type="arabicPeriod"/>
            </a:pPr>
            <a:r>
              <a:rPr lang="en-US" dirty="0"/>
              <a:t>Verify the purchase of hotel and restaurant charges is for district employees.</a:t>
            </a:r>
          </a:p>
          <a:p>
            <a:pPr marL="342900" indent="-342900">
              <a:buFont typeface="+mj-lt"/>
              <a:buAutoNum type="arabicPeriod"/>
            </a:pPr>
            <a:r>
              <a:rPr lang="en-US" dirty="0"/>
              <a:t>Verify the purpose of the expenditure appears to be legitimate district business.</a:t>
            </a:r>
          </a:p>
          <a:p>
            <a:pPr marL="342900" indent="-342900">
              <a:buFont typeface="+mj-lt"/>
              <a:buAutoNum type="arabicPeriod"/>
            </a:pPr>
            <a:r>
              <a:rPr lang="en-US" dirty="0"/>
              <a:t>Verify the evident of independent review of charges by approving officials.</a:t>
            </a:r>
          </a:p>
          <a:p>
            <a:pPr marL="342900" indent="-342900">
              <a:buFont typeface="+mj-lt"/>
              <a:buAutoNum type="arabicPeriod"/>
            </a:pPr>
            <a:r>
              <a:rPr lang="en-US" dirty="0"/>
              <a:t>Ensure balance is paid off within 45 days of receipt of the bill (MS Code Section 31-7-305).</a:t>
            </a:r>
          </a:p>
          <a:p>
            <a:pPr marL="342900" indent="-342900">
              <a:buFont typeface="+mj-lt"/>
              <a:buAutoNum type="arabicPeriod"/>
            </a:pPr>
            <a:r>
              <a:rPr lang="en-US" dirty="0"/>
              <a:t>Verify the purchase of state contract items are made only from the state contract vendor or below the state contract (MS Code Section 31-7-12).</a:t>
            </a:r>
          </a:p>
        </p:txBody>
      </p:sp>
    </p:spTree>
    <p:extLst>
      <p:ext uri="{BB962C8B-B14F-4D97-AF65-F5344CB8AC3E}">
        <p14:creationId xmlns:p14="http://schemas.microsoft.com/office/powerpoint/2010/main" val="3890226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FD215DC-23D2-4780-8A1B-C0D54D5C1222}"/>
              </a:ext>
            </a:extLst>
          </p:cNvPr>
          <p:cNvSpPr txBox="1"/>
          <p:nvPr/>
        </p:nvSpPr>
        <p:spPr>
          <a:xfrm>
            <a:off x="698089" y="864842"/>
            <a:ext cx="9842091" cy="2585323"/>
          </a:xfrm>
          <a:prstGeom prst="rect">
            <a:avLst/>
          </a:prstGeom>
          <a:noFill/>
        </p:spPr>
        <p:txBody>
          <a:bodyPr wrap="square">
            <a:spAutoFit/>
          </a:bodyPr>
          <a:lstStyle/>
          <a:p>
            <a:pPr marL="342900" indent="-342900">
              <a:buFont typeface="+mj-lt"/>
              <a:buAutoNum type="arabicPeriod" startAt="9"/>
            </a:pPr>
            <a:r>
              <a:rPr lang="en-US" dirty="0"/>
              <a:t>Scan the monthly statement to ensure no single purchase over $5,000 and to ensure the district is not splitting invoices to circumvent the $5,000 limit (MS Code Section 31-7-13(o)).</a:t>
            </a:r>
          </a:p>
          <a:p>
            <a:pPr marL="342900" indent="-342900">
              <a:buFont typeface="+mj-lt"/>
              <a:buAutoNum type="arabicPeriod" startAt="9"/>
            </a:pPr>
            <a:r>
              <a:rPr lang="en-US" dirty="0"/>
              <a:t>Determine the limits set by the district for each cardholder (may not exceed the limit established by the district) and verify the cardholder compiled with the limits for the month tested by scanning the monthly statement.</a:t>
            </a:r>
          </a:p>
          <a:p>
            <a:pPr marL="342900" indent="-342900">
              <a:buFont typeface="+mj-lt"/>
              <a:buAutoNum type="arabicPeriod" startAt="9"/>
            </a:pPr>
            <a:r>
              <a:rPr lang="en-US" dirty="0"/>
              <a:t>Ensure district personnel maintains files with statements and all applicable receipts and supporting documentation.</a:t>
            </a:r>
          </a:p>
          <a:p>
            <a:pPr marL="342900" indent="-342900">
              <a:buFont typeface="+mj-lt"/>
              <a:buAutoNum type="arabicPeriod" startAt="9"/>
            </a:pPr>
            <a:r>
              <a:rPr lang="en-US" dirty="0"/>
              <a:t>Scan the monthly card statements to ensure no cash advances were made with the card.</a:t>
            </a:r>
          </a:p>
          <a:p>
            <a:endParaRPr lang="en-US" dirty="0"/>
          </a:p>
        </p:txBody>
      </p:sp>
    </p:spTree>
    <p:extLst>
      <p:ext uri="{BB962C8B-B14F-4D97-AF65-F5344CB8AC3E}">
        <p14:creationId xmlns:p14="http://schemas.microsoft.com/office/powerpoint/2010/main" val="2981913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3403B1-474C-4B93-82E4-C99658B4F20E}"/>
              </a:ext>
            </a:extLst>
          </p:cNvPr>
          <p:cNvSpPr>
            <a:spLocks noGrp="1"/>
          </p:cNvSpPr>
          <p:nvPr>
            <p:ph type="title"/>
          </p:nvPr>
        </p:nvSpPr>
        <p:spPr/>
        <p:txBody>
          <a:bodyPr/>
          <a:lstStyle/>
          <a:p>
            <a:r>
              <a:rPr lang="en-US" dirty="0"/>
              <a:t>Travel</a:t>
            </a:r>
          </a:p>
        </p:txBody>
      </p:sp>
      <p:sp>
        <p:nvSpPr>
          <p:cNvPr id="3" name="Content Placeholder 2">
            <a:extLst>
              <a:ext uri="{FF2B5EF4-FFF2-40B4-BE49-F238E27FC236}">
                <a16:creationId xmlns:a16="http://schemas.microsoft.com/office/drawing/2014/main" xmlns="" id="{E96E5D32-B138-4E8A-8C1D-BCB0527688DD}"/>
              </a:ext>
            </a:extLst>
          </p:cNvPr>
          <p:cNvSpPr>
            <a:spLocks noGrp="1"/>
          </p:cNvSpPr>
          <p:nvPr>
            <p:ph idx="1"/>
          </p:nvPr>
        </p:nvSpPr>
        <p:spPr/>
        <p:txBody>
          <a:bodyPr/>
          <a:lstStyle/>
          <a:p>
            <a:pPr marL="0" indent="0">
              <a:buNone/>
            </a:pPr>
            <a:r>
              <a:rPr lang="en-US" dirty="0"/>
              <a:t>Mississippi Code Section 25-3-41 established guidelines for travel reimbursement.  It also provides that the Mississippi Department of Finance and Administration (DFA) shall promulgate rules and regulations to effectuate economies for all expenses authorized under this section.</a:t>
            </a:r>
          </a:p>
          <a:p>
            <a:pPr marL="0" indent="0">
              <a:buNone/>
            </a:pPr>
            <a:endParaRPr lang="en-US" dirty="0"/>
          </a:p>
          <a:p>
            <a:pPr marL="0" indent="0">
              <a:buNone/>
            </a:pPr>
            <a:r>
              <a:rPr lang="en-US" dirty="0"/>
              <a:t>Travel regulations are also contained in the Mississippi Agency Accounting Policies and Procedures (MAAPP) Manual Travel Section and DFA – State Travel Policy Rules and Regulations</a:t>
            </a:r>
          </a:p>
          <a:p>
            <a:pPr marL="0" indent="0">
              <a:buNone/>
            </a:pPr>
            <a:endParaRPr lang="en-US" dirty="0"/>
          </a:p>
          <a:p>
            <a:pPr marL="0" indent="0">
              <a:buNone/>
            </a:pPr>
            <a:r>
              <a:rPr lang="en-US" dirty="0"/>
              <a:t>What is the auditor required to do?</a:t>
            </a:r>
          </a:p>
        </p:txBody>
      </p:sp>
    </p:spTree>
    <p:extLst>
      <p:ext uri="{BB962C8B-B14F-4D97-AF65-F5344CB8AC3E}">
        <p14:creationId xmlns:p14="http://schemas.microsoft.com/office/powerpoint/2010/main" val="40907558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C1413818-26A6-4A7B-9582-81E882DC512B}"/>
              </a:ext>
            </a:extLst>
          </p:cNvPr>
          <p:cNvSpPr txBox="1"/>
          <p:nvPr/>
        </p:nvSpPr>
        <p:spPr>
          <a:xfrm>
            <a:off x="707923" y="727587"/>
            <a:ext cx="9261987" cy="5632311"/>
          </a:xfrm>
          <a:prstGeom prst="rect">
            <a:avLst/>
          </a:prstGeom>
          <a:noFill/>
        </p:spPr>
        <p:txBody>
          <a:bodyPr wrap="square" rtlCol="0">
            <a:spAutoFit/>
          </a:bodyPr>
          <a:lstStyle/>
          <a:p>
            <a:pPr marL="342900" indent="-342900">
              <a:buFont typeface="+mj-lt"/>
              <a:buAutoNum type="arabicPeriod"/>
            </a:pPr>
            <a:r>
              <a:rPr lang="en-US" dirty="0"/>
              <a:t>Obtain the district’s approved travel policy and procedures.</a:t>
            </a:r>
          </a:p>
          <a:p>
            <a:pPr marL="342900" indent="-342900">
              <a:buFont typeface="+mj-lt"/>
              <a:buAutoNum type="arabicPeriod"/>
            </a:pPr>
            <a:r>
              <a:rPr lang="en-US" dirty="0"/>
              <a:t>Perform a compliance test on travel vouchers.  Judgmentally select 15 travel vouchers for district employees and 25 travel vouchers (3 for each board member) for board members, superintendent and business manager.  </a:t>
            </a:r>
          </a:p>
          <a:p>
            <a:endParaRPr lang="en-US" dirty="0"/>
          </a:p>
          <a:p>
            <a:r>
              <a:rPr lang="en-US" dirty="0"/>
              <a:t>	Perform the following audit steps:</a:t>
            </a:r>
          </a:p>
          <a:p>
            <a:endParaRPr lang="en-US" dirty="0"/>
          </a:p>
          <a:p>
            <a:pPr marL="800100" lvl="1" indent="-342900">
              <a:buFont typeface="+mj-lt"/>
              <a:buAutoNum type="alphaLcParenR"/>
            </a:pPr>
            <a:r>
              <a:rPr lang="en-US" dirty="0"/>
              <a:t>Verify travel voucher is properly signed approved for payment.</a:t>
            </a:r>
          </a:p>
          <a:p>
            <a:pPr marL="800100" lvl="1" indent="-342900">
              <a:buFont typeface="+mj-lt"/>
              <a:buAutoNum type="alphaLcParenR"/>
            </a:pPr>
            <a:r>
              <a:rPr lang="en-US" dirty="0"/>
              <a:t>Review evidence that supports the purpose of the trip (conference agenda).</a:t>
            </a:r>
          </a:p>
          <a:p>
            <a:pPr marL="800100" lvl="1" indent="-342900">
              <a:buFont typeface="+mj-lt"/>
              <a:buAutoNum type="alphaLcParenR"/>
            </a:pPr>
            <a:r>
              <a:rPr lang="en-US" dirty="0"/>
              <a:t>Verify travel in private automobile is being reimbursed at appropriate federal rate (MS Code Section 25-3-41).</a:t>
            </a:r>
          </a:p>
          <a:p>
            <a:pPr lvl="1"/>
            <a:r>
              <a:rPr lang="en-US" dirty="0"/>
              <a:t>	</a:t>
            </a:r>
          </a:p>
          <a:p>
            <a:pPr lvl="1"/>
            <a:r>
              <a:rPr lang="en-US" b="1" dirty="0"/>
              <a:t>	Mileage reimbursement rate (</a:t>
            </a:r>
            <a:r>
              <a:rPr lang="en-US" b="1" dirty="0">
                <a:solidFill>
                  <a:srgbClr val="0070C0"/>
                </a:solidFill>
                <a:hlinkClick r:id="rId2">
                  <a:extLst>
                    <a:ext uri="{A12FA001-AC4F-418D-AE19-62706E023703}">
                      <ahyp:hlinkClr xmlns:ahyp="http://schemas.microsoft.com/office/drawing/2018/hyperlinkcolor" xmlns="" val="tx"/>
                    </a:ext>
                  </a:extLst>
                </a:hlinkClick>
              </a:rPr>
              <a:t>www.gsa.gov/portal/content/103969</a:t>
            </a:r>
            <a:r>
              <a:rPr lang="en-US" b="1" dirty="0"/>
              <a:t>)</a:t>
            </a:r>
          </a:p>
          <a:p>
            <a:pPr lvl="1"/>
            <a:r>
              <a:rPr lang="en-US" b="1" dirty="0"/>
              <a:t>	Note:  If the rate is lower, there should be approval in the board minutes.</a:t>
            </a:r>
          </a:p>
          <a:p>
            <a:pPr lvl="1"/>
            <a:endParaRPr lang="en-US" b="1" dirty="0"/>
          </a:p>
          <a:p>
            <a:pPr marL="800100" lvl="1" indent="-342900">
              <a:buFont typeface="+mj-lt"/>
              <a:buAutoNum type="alphaLcParenR" startAt="4"/>
            </a:pPr>
            <a:r>
              <a:rPr lang="en-US" dirty="0"/>
              <a:t>Verify that meals are within the maximum daily limit set by DFA.  Ensure meals are properly reported as taxable (no overnight travel) or nontaxable (overnight travel). Verify meals were not claimed meals included with the registration. (MS Code Section 25-3-41).</a:t>
            </a:r>
          </a:p>
          <a:p>
            <a:pPr lvl="1"/>
            <a:r>
              <a:rPr lang="en-US" dirty="0"/>
              <a:t>	</a:t>
            </a:r>
            <a:r>
              <a:rPr lang="en-US" b="1" dirty="0"/>
              <a:t>Note:  District may require meal receipts.  If so, this policy should be 		approved in the board minutes.</a:t>
            </a:r>
            <a:endParaRPr lang="en-US" dirty="0"/>
          </a:p>
        </p:txBody>
      </p:sp>
    </p:spTree>
    <p:extLst>
      <p:ext uri="{BB962C8B-B14F-4D97-AF65-F5344CB8AC3E}">
        <p14:creationId xmlns:p14="http://schemas.microsoft.com/office/powerpoint/2010/main" val="26294751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7CC12AC8-540E-4643-82F2-13256459CD26}"/>
              </a:ext>
            </a:extLst>
          </p:cNvPr>
          <p:cNvSpPr txBox="1"/>
          <p:nvPr/>
        </p:nvSpPr>
        <p:spPr>
          <a:xfrm>
            <a:off x="727587" y="825910"/>
            <a:ext cx="9645445" cy="3416320"/>
          </a:xfrm>
          <a:prstGeom prst="rect">
            <a:avLst/>
          </a:prstGeom>
          <a:noFill/>
        </p:spPr>
        <p:txBody>
          <a:bodyPr wrap="square" rtlCol="0">
            <a:spAutoFit/>
          </a:bodyPr>
          <a:lstStyle/>
          <a:p>
            <a:pPr marL="800100" lvl="1" indent="-342900">
              <a:buFont typeface="+mj-lt"/>
              <a:buAutoNum type="alphaLcParenR" startAt="7"/>
            </a:pPr>
            <a:endParaRPr lang="en-US" dirty="0"/>
          </a:p>
          <a:p>
            <a:pPr marL="800100" lvl="1" indent="-342900">
              <a:buFont typeface="+mj-lt"/>
              <a:buAutoNum type="alphaLcParenR" startAt="5"/>
            </a:pPr>
            <a:r>
              <a:rPr lang="en-US" dirty="0"/>
              <a:t>Verify that hotel expenses are supported by receipt indicating payment by employee.  If hotel payment is direct billed, ensure no taxes were paid by the district.</a:t>
            </a:r>
          </a:p>
          <a:p>
            <a:pPr marL="800100" lvl="1" indent="-342900">
              <a:buFont typeface="+mj-lt"/>
              <a:buAutoNum type="alphaLcParenR" startAt="5"/>
            </a:pPr>
            <a:r>
              <a:rPr lang="en-US" dirty="0"/>
              <a:t>Verify employee was not on leave during travel.</a:t>
            </a:r>
          </a:p>
          <a:p>
            <a:pPr marL="800100" lvl="1" indent="-342900">
              <a:buFont typeface="+mj-lt"/>
              <a:buAutoNum type="alphaLcParenR" startAt="7"/>
            </a:pPr>
            <a:r>
              <a:rPr lang="en-US" dirty="0"/>
              <a:t>Verify travel advances were settled within 10 working days after the end of the month in which travel was completed, or employee’s payroll check was withheld until the liability was resolved.</a:t>
            </a:r>
          </a:p>
          <a:p>
            <a:pPr marL="800100" lvl="1" indent="-342900">
              <a:buFont typeface="+mj-lt"/>
              <a:buAutoNum type="alphaLcParenR" startAt="7"/>
            </a:pPr>
            <a:r>
              <a:rPr lang="en-US" dirty="0"/>
              <a:t>Verify travel advances includes receipts and board approval (MS Code Section 25-1-79).</a:t>
            </a:r>
          </a:p>
          <a:p>
            <a:pPr marL="800100" lvl="1" indent="-342900">
              <a:buFont typeface="+mj-lt"/>
              <a:buAutoNum type="alphaLcParenR" startAt="7"/>
            </a:pPr>
            <a:r>
              <a:rPr lang="en-US" dirty="0"/>
              <a:t>For all flights, verify the district maintains on file a cost comparison indicating a minimum of two (2) fares and the most economical rate was selected.</a:t>
            </a:r>
          </a:p>
          <a:p>
            <a:pPr marL="800100" lvl="1" indent="-342900">
              <a:buFont typeface="+mj-lt"/>
              <a:buAutoNum type="alphaLcParenR" startAt="7"/>
            </a:pPr>
            <a:r>
              <a:rPr lang="en-US" dirty="0"/>
              <a:t>For rental cars, verify the district maintains documents of cost comparison on the most economical rental car selected.</a:t>
            </a:r>
          </a:p>
        </p:txBody>
      </p:sp>
      <p:sp>
        <p:nvSpPr>
          <p:cNvPr id="3" name="TextBox 2">
            <a:extLst>
              <a:ext uri="{FF2B5EF4-FFF2-40B4-BE49-F238E27FC236}">
                <a16:creationId xmlns:a16="http://schemas.microsoft.com/office/drawing/2014/main" xmlns="" id="{A8DCD0B0-03A9-4525-990D-279B70AFEC26}"/>
              </a:ext>
            </a:extLst>
          </p:cNvPr>
          <p:cNvSpPr txBox="1"/>
          <p:nvPr/>
        </p:nvSpPr>
        <p:spPr>
          <a:xfrm>
            <a:off x="1155291" y="4421856"/>
            <a:ext cx="9684774" cy="2308324"/>
          </a:xfrm>
          <a:prstGeom prst="rect">
            <a:avLst/>
          </a:prstGeom>
          <a:noFill/>
        </p:spPr>
        <p:txBody>
          <a:bodyPr wrap="square" rtlCol="0">
            <a:spAutoFit/>
          </a:bodyPr>
          <a:lstStyle/>
          <a:p>
            <a:r>
              <a:rPr lang="en-US" dirty="0"/>
              <a:t>The auditor should also inquire whether any district personnel received any moving expenses.</a:t>
            </a:r>
          </a:p>
          <a:p>
            <a:endParaRPr lang="en-US" dirty="0"/>
          </a:p>
          <a:p>
            <a:r>
              <a:rPr lang="en-US" dirty="0"/>
              <a:t>The auditor should review board minutes and inquire with district personnel to determine if the district issued stipends to employees.</a:t>
            </a:r>
          </a:p>
          <a:p>
            <a:endParaRPr lang="en-US" dirty="0"/>
          </a:p>
          <a:p>
            <a:r>
              <a:rPr lang="en-US" sz="1800" b="1" dirty="0"/>
              <a:t>Make sure board policy on travel addresses ratifying travel related expenses.</a:t>
            </a:r>
          </a:p>
          <a:p>
            <a:endParaRPr lang="en-US" dirty="0"/>
          </a:p>
          <a:p>
            <a:endParaRPr lang="en-US" dirty="0"/>
          </a:p>
        </p:txBody>
      </p:sp>
    </p:spTree>
    <p:extLst>
      <p:ext uri="{BB962C8B-B14F-4D97-AF65-F5344CB8AC3E}">
        <p14:creationId xmlns:p14="http://schemas.microsoft.com/office/powerpoint/2010/main" val="10282655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E8CF06C-8DC2-47CE-9CC4-2CE4E29B1A9D}"/>
              </a:ext>
            </a:extLst>
          </p:cNvPr>
          <p:cNvSpPr txBox="1"/>
          <p:nvPr/>
        </p:nvSpPr>
        <p:spPr>
          <a:xfrm>
            <a:off x="1376515" y="2684206"/>
            <a:ext cx="8898193" cy="707886"/>
          </a:xfrm>
          <a:prstGeom prst="rect">
            <a:avLst/>
          </a:prstGeom>
          <a:noFill/>
        </p:spPr>
        <p:txBody>
          <a:bodyPr wrap="square" rtlCol="0">
            <a:spAutoFit/>
          </a:bodyPr>
          <a:lstStyle/>
          <a:p>
            <a:pPr algn="ctr"/>
            <a:r>
              <a:rPr lang="en-US" sz="4000" dirty="0"/>
              <a:t>QUESTIONS?</a:t>
            </a:r>
          </a:p>
        </p:txBody>
      </p:sp>
    </p:spTree>
    <p:extLst>
      <p:ext uri="{BB962C8B-B14F-4D97-AF65-F5344CB8AC3E}">
        <p14:creationId xmlns:p14="http://schemas.microsoft.com/office/powerpoint/2010/main" val="1751874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6F44C23-7411-4803-B5C8-5AE085A7767C}"/>
              </a:ext>
            </a:extLst>
          </p:cNvPr>
          <p:cNvSpPr txBox="1"/>
          <p:nvPr/>
        </p:nvSpPr>
        <p:spPr>
          <a:xfrm>
            <a:off x="471948" y="1228397"/>
            <a:ext cx="11248103" cy="4401205"/>
          </a:xfrm>
          <a:prstGeom prst="rect">
            <a:avLst/>
          </a:prstGeom>
          <a:noFill/>
        </p:spPr>
        <p:txBody>
          <a:bodyPr wrap="square">
            <a:spAutoFit/>
          </a:bodyPr>
          <a:lstStyle/>
          <a:p>
            <a:r>
              <a:rPr lang="en-US" sz="2000" dirty="0">
                <a:latin typeface="Arial" panose="020B0604020202020204" pitchFamily="34" charset="0"/>
                <a:cs typeface="Arial" panose="020B0604020202020204" pitchFamily="34" charset="0"/>
              </a:rPr>
              <a:t>What is an Audit ?</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AICPA – Audit Standards.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The objective of the ordinary audit of financial statements by the independent auditor is the expression of an opinion on the fairness with which they present, in all material respects, financial position, results of operations, and its cash flows in conformity with generally accepted accounting principles. The auditor's report is the medium through which he expresses his opinion or, if circumstances require, disclaims an opinion. In either case, he states whether his audit has been made in accordance with generally accepted auditing standards. These standards require him to state whether, in his opinion, the financial statements are presented in conformity with generally accepted accounting principles and to identify those circumstances in which such principles have not been consistently observed in the preparation of the financial statements of the current period in relation to those of the preceding period</a:t>
            </a:r>
            <a:r>
              <a:rPr lang="en-US" sz="2000" dirty="0"/>
              <a:t>.</a:t>
            </a:r>
          </a:p>
        </p:txBody>
      </p:sp>
    </p:spTree>
    <p:extLst>
      <p:ext uri="{BB962C8B-B14F-4D97-AF65-F5344CB8AC3E}">
        <p14:creationId xmlns:p14="http://schemas.microsoft.com/office/powerpoint/2010/main" val="30451759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8B08B47-7681-45BF-97ED-8B9D3193D6D8}"/>
              </a:ext>
            </a:extLst>
          </p:cNvPr>
          <p:cNvSpPr txBox="1"/>
          <p:nvPr/>
        </p:nvSpPr>
        <p:spPr>
          <a:xfrm>
            <a:off x="668593" y="2417954"/>
            <a:ext cx="6096000" cy="2022092"/>
          </a:xfrm>
          <a:prstGeom prst="rect">
            <a:avLst/>
          </a:prstGeom>
          <a:noFill/>
        </p:spPr>
        <p:txBody>
          <a:bodyPr wrap="square">
            <a:spAutoFit/>
          </a:bodyPr>
          <a:lstStyle/>
          <a:p>
            <a:pPr marL="0" marR="0" lvl="0" indent="0" algn="l" defTabSz="457200" rtl="0" eaLnBrk="1" fontAlgn="auto" latinLnBrk="0" hangingPunct="1">
              <a:lnSpc>
                <a:spcPct val="100000"/>
              </a:lnSpc>
              <a:spcBef>
                <a:spcPct val="20000"/>
              </a:spcBef>
              <a:spcAft>
                <a:spcPts val="600"/>
              </a:spcAft>
              <a:buClr>
                <a:srgbClr val="ED8428"/>
              </a:buClr>
              <a:buSzPct val="92000"/>
              <a:buFont typeface="Wingdings 2" panose="05020102010507070707" pitchFamily="18" charset="2"/>
              <a:buNone/>
              <a:tabLst/>
              <a:defRPr/>
            </a:pPr>
            <a:r>
              <a:rPr kumimoji="0" lang="en-US" sz="2400" b="0" i="0" u="none" strike="noStrike" kern="1200" cap="none" spc="0" normalizeH="0" baseline="0" noProof="0" dirty="0">
                <a:ln>
                  <a:noFill/>
                </a:ln>
                <a:solidFill>
                  <a:srgbClr val="3D3D3D"/>
                </a:solidFill>
                <a:effectLst/>
                <a:uLnTx/>
                <a:uFillTx/>
                <a:latin typeface="Arial" panose="020B0604020202020204" pitchFamily="34" charset="0"/>
                <a:ea typeface="+mn-ea"/>
                <a:cs typeface="Arial" panose="020B0604020202020204" pitchFamily="34" charset="0"/>
              </a:rPr>
              <a:t>Megan St. Clair, CPA</a:t>
            </a:r>
          </a:p>
          <a:p>
            <a:pPr marL="0" marR="0" lvl="0" indent="0" algn="l" defTabSz="457200" rtl="0" eaLnBrk="1" fontAlgn="auto" latinLnBrk="0" hangingPunct="1">
              <a:lnSpc>
                <a:spcPct val="100000"/>
              </a:lnSpc>
              <a:spcBef>
                <a:spcPct val="20000"/>
              </a:spcBef>
              <a:spcAft>
                <a:spcPts val="600"/>
              </a:spcAft>
              <a:buClr>
                <a:srgbClr val="ED8428"/>
              </a:buClr>
              <a:buSzPct val="92000"/>
              <a:buFont typeface="Wingdings 2" panose="05020102010507070707" pitchFamily="18" charset="2"/>
              <a:buNone/>
              <a:tabLst/>
              <a:defRPr/>
            </a:pPr>
            <a:r>
              <a:rPr kumimoji="0" lang="en-US" sz="2400" b="0" i="0" u="none" strike="noStrike" kern="1200" cap="none" spc="0" normalizeH="0" baseline="0" noProof="0" dirty="0">
                <a:ln>
                  <a:noFill/>
                </a:ln>
                <a:solidFill>
                  <a:srgbClr val="3D3D3D"/>
                </a:solidFill>
                <a:effectLst/>
                <a:uLnTx/>
                <a:uFillTx/>
                <a:latin typeface="Arial" panose="020B0604020202020204" pitchFamily="34" charset="0"/>
                <a:ea typeface="+mn-ea"/>
                <a:cs typeface="Arial" panose="020B0604020202020204" pitchFamily="34" charset="0"/>
              </a:rPr>
              <a:t>St. Clair CPA, PLLC</a:t>
            </a:r>
          </a:p>
          <a:p>
            <a:pPr marL="0" marR="0" lvl="0" indent="0" algn="l" defTabSz="457200" rtl="0" eaLnBrk="1" fontAlgn="auto" latinLnBrk="0" hangingPunct="1">
              <a:lnSpc>
                <a:spcPct val="100000"/>
              </a:lnSpc>
              <a:spcBef>
                <a:spcPct val="20000"/>
              </a:spcBef>
              <a:spcAft>
                <a:spcPts val="600"/>
              </a:spcAft>
              <a:buClr>
                <a:srgbClr val="ED8428"/>
              </a:buClr>
              <a:buSzPct val="92000"/>
              <a:buFont typeface="Wingdings 2" panose="05020102010507070707" pitchFamily="18" charset="2"/>
              <a:buNone/>
              <a:tabLst/>
              <a:defRPr/>
            </a:pPr>
            <a:r>
              <a:rPr kumimoji="0" lang="en-US" sz="2400" b="0" i="0" u="none" strike="noStrike" kern="1200" cap="none" spc="0" normalizeH="0" baseline="0" noProof="0" dirty="0">
                <a:ln>
                  <a:noFill/>
                </a:ln>
                <a:solidFill>
                  <a:srgbClr val="3D3D3D"/>
                </a:solidFill>
                <a:effectLst/>
                <a:uLnTx/>
                <a:uFillTx/>
                <a:latin typeface="Arial" panose="020B0604020202020204" pitchFamily="34" charset="0"/>
                <a:ea typeface="+mn-ea"/>
                <a:cs typeface="Arial" panose="020B0604020202020204" pitchFamily="34" charset="0"/>
              </a:rPr>
              <a:t>(601) 799-9055</a:t>
            </a:r>
          </a:p>
          <a:p>
            <a:pPr marL="0" marR="0" lvl="0" indent="0" algn="l" defTabSz="457200" rtl="0" eaLnBrk="1" fontAlgn="auto" latinLnBrk="0" hangingPunct="1">
              <a:lnSpc>
                <a:spcPct val="100000"/>
              </a:lnSpc>
              <a:spcBef>
                <a:spcPct val="20000"/>
              </a:spcBef>
              <a:spcAft>
                <a:spcPts val="600"/>
              </a:spcAft>
              <a:buClr>
                <a:srgbClr val="ED8428"/>
              </a:buClr>
              <a:buSzPct val="92000"/>
              <a:buFont typeface="Wingdings 2" panose="05020102010507070707" pitchFamily="18" charset="2"/>
              <a:buNone/>
              <a:tabLst/>
              <a:defRPr/>
            </a:pPr>
            <a:r>
              <a:rPr kumimoji="0" lang="en-US" sz="2400" b="0" i="0" u="none" strike="noStrike" kern="1200" cap="none" spc="0" normalizeH="0" baseline="0" noProof="0" dirty="0">
                <a:ln>
                  <a:noFill/>
                </a:ln>
                <a:solidFill>
                  <a:srgbClr val="3D3D3D"/>
                </a:solidFill>
                <a:effectLst/>
                <a:uLnTx/>
                <a:uFillTx/>
                <a:latin typeface="Arial" panose="020B0604020202020204" pitchFamily="34" charset="0"/>
                <a:ea typeface="+mn-ea"/>
                <a:cs typeface="Arial" panose="020B0604020202020204" pitchFamily="34" charset="0"/>
              </a:rPr>
              <a:t>megan@stclaircpapllc.com</a:t>
            </a:r>
          </a:p>
        </p:txBody>
      </p:sp>
    </p:spTree>
    <p:extLst>
      <p:ext uri="{BB962C8B-B14F-4D97-AF65-F5344CB8AC3E}">
        <p14:creationId xmlns:p14="http://schemas.microsoft.com/office/powerpoint/2010/main" val="3573798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1942837-E95F-4524-BFAE-4B22FAC4B7CC}"/>
              </a:ext>
            </a:extLst>
          </p:cNvPr>
          <p:cNvSpPr txBox="1"/>
          <p:nvPr/>
        </p:nvSpPr>
        <p:spPr>
          <a:xfrm>
            <a:off x="560439" y="1219651"/>
            <a:ext cx="8534400" cy="1200329"/>
          </a:xfrm>
          <a:prstGeom prst="rect">
            <a:avLst/>
          </a:prstGeom>
          <a:noFill/>
        </p:spPr>
        <p:txBody>
          <a:bodyPr wrap="square">
            <a:spAutoFit/>
          </a:bodyPr>
          <a:lstStyle/>
          <a:p>
            <a:r>
              <a:rPr lang="en-US" sz="2400" dirty="0">
                <a:latin typeface="Arial" panose="020B0604020202020204" pitchFamily="34" charset="0"/>
                <a:cs typeface="Arial" panose="020B0604020202020204" pitchFamily="34" charset="0"/>
              </a:rPr>
              <a:t>Risk Based Approach to Auditing</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Auditor will Identify the risk – then address the risk</a:t>
            </a:r>
          </a:p>
        </p:txBody>
      </p:sp>
    </p:spTree>
    <p:extLst>
      <p:ext uri="{BB962C8B-B14F-4D97-AF65-F5344CB8AC3E}">
        <p14:creationId xmlns:p14="http://schemas.microsoft.com/office/powerpoint/2010/main" val="1034364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A75FC73-0686-44A7-80D1-638AAF7C2A07}"/>
              </a:ext>
            </a:extLst>
          </p:cNvPr>
          <p:cNvSpPr txBox="1"/>
          <p:nvPr/>
        </p:nvSpPr>
        <p:spPr>
          <a:xfrm>
            <a:off x="619432" y="1150374"/>
            <a:ext cx="10441858" cy="483209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How Are Risk Identified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Review of prior year audits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Gain understanding of the district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Assess the accounting controls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	Are controls sufficiently designed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	Are controls implemented as designed</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00488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10C2584-BCFD-4CE1-9E19-2E2DE8EEFBA6}"/>
              </a:ext>
            </a:extLst>
          </p:cNvPr>
          <p:cNvSpPr txBox="1"/>
          <p:nvPr/>
        </p:nvSpPr>
        <p:spPr>
          <a:xfrm>
            <a:off x="570271" y="1230856"/>
            <a:ext cx="10559845" cy="3108543"/>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Types of Control Deficiencies Present in the Design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Significant - Fairly likely for material error, fraud or noncompliance to occur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Material - Highly likely for material error, fraud or noncompliance to occur</a:t>
            </a:r>
          </a:p>
        </p:txBody>
      </p:sp>
    </p:spTree>
    <p:extLst>
      <p:ext uri="{BB962C8B-B14F-4D97-AF65-F5344CB8AC3E}">
        <p14:creationId xmlns:p14="http://schemas.microsoft.com/office/powerpoint/2010/main" val="2218900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2184E704-F747-4C9D-830B-134C24AF83C8}"/>
              </a:ext>
            </a:extLst>
          </p:cNvPr>
          <p:cNvPicPr>
            <a:picLocks noChangeAspect="1"/>
          </p:cNvPicPr>
          <p:nvPr/>
        </p:nvPicPr>
        <p:blipFill>
          <a:blip r:embed="rId2"/>
          <a:stretch>
            <a:fillRect/>
          </a:stretch>
        </p:blipFill>
        <p:spPr>
          <a:xfrm>
            <a:off x="582275" y="719662"/>
            <a:ext cx="8864352" cy="5870957"/>
          </a:xfrm>
          <a:prstGeom prst="rect">
            <a:avLst/>
          </a:prstGeom>
        </p:spPr>
      </p:pic>
    </p:spTree>
    <p:extLst>
      <p:ext uri="{BB962C8B-B14F-4D97-AF65-F5344CB8AC3E}">
        <p14:creationId xmlns:p14="http://schemas.microsoft.com/office/powerpoint/2010/main" val="4069763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C736B3C3-7240-4B4B-B074-0CE1798E742F}"/>
              </a:ext>
            </a:extLst>
          </p:cNvPr>
          <p:cNvSpPr txBox="1"/>
          <p:nvPr/>
        </p:nvSpPr>
        <p:spPr>
          <a:xfrm>
            <a:off x="934064" y="1230856"/>
            <a:ext cx="8209935" cy="3108543"/>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Auditor Will Apply Procedures to Address Risk</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Sample selection of sufficient size by opinion unit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Inspect documents (see checklists)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Apply fraud risk procedures, when necessary</a:t>
            </a:r>
          </a:p>
        </p:txBody>
      </p:sp>
    </p:spTree>
    <p:extLst>
      <p:ext uri="{BB962C8B-B14F-4D97-AF65-F5344CB8AC3E}">
        <p14:creationId xmlns:p14="http://schemas.microsoft.com/office/powerpoint/2010/main" val="959982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en placed on top of a signature line">
            <a:extLst>
              <a:ext uri="{FF2B5EF4-FFF2-40B4-BE49-F238E27FC236}">
                <a16:creationId xmlns:a16="http://schemas.microsoft.com/office/drawing/2014/main" xmlns="" id="{034C8947-4385-4FDC-877D-55374E27387B}"/>
              </a:ext>
            </a:extLst>
          </p:cNvPr>
          <p:cNvPicPr>
            <a:picLocks noChangeAspect="1"/>
          </p:cNvPicPr>
          <p:nvPr/>
        </p:nvPicPr>
        <p:blipFill rotWithShape="1">
          <a:blip r:embed="rId2"/>
          <a:srcRect l="9228" r="-4" b="-4"/>
          <a:stretch/>
        </p:blipFill>
        <p:spPr>
          <a:xfrm>
            <a:off x="657225" y="2361056"/>
            <a:ext cx="4962525" cy="3649219"/>
          </a:xfrm>
          <a:prstGeom prst="rect">
            <a:avLst/>
          </a:prstGeom>
        </p:spPr>
      </p:pic>
      <p:sp>
        <p:nvSpPr>
          <p:cNvPr id="3" name="Title 2">
            <a:extLst>
              <a:ext uri="{FF2B5EF4-FFF2-40B4-BE49-F238E27FC236}">
                <a16:creationId xmlns:a16="http://schemas.microsoft.com/office/drawing/2014/main" xmlns="" id="{4AE65BF5-ACBA-49CC-8C36-59F6A7FA82A4}"/>
              </a:ext>
            </a:extLst>
          </p:cNvPr>
          <p:cNvSpPr>
            <a:spLocks noGrp="1"/>
          </p:cNvSpPr>
          <p:nvPr>
            <p:ph type="title"/>
          </p:nvPr>
        </p:nvSpPr>
        <p:spPr/>
        <p:txBody>
          <a:bodyPr/>
          <a:lstStyle/>
          <a:p>
            <a:r>
              <a:rPr lang="en-US" cap="none" dirty="0"/>
              <a:t>Purchasing Audit Checklist</a:t>
            </a:r>
          </a:p>
        </p:txBody>
      </p:sp>
      <p:sp>
        <p:nvSpPr>
          <p:cNvPr id="7" name="TextBox 6">
            <a:extLst>
              <a:ext uri="{FF2B5EF4-FFF2-40B4-BE49-F238E27FC236}">
                <a16:creationId xmlns:a16="http://schemas.microsoft.com/office/drawing/2014/main" xmlns="" id="{96D05803-0BA2-40C8-9070-FE1AFB5FF8B1}"/>
              </a:ext>
            </a:extLst>
          </p:cNvPr>
          <p:cNvSpPr txBox="1"/>
          <p:nvPr/>
        </p:nvSpPr>
        <p:spPr>
          <a:xfrm>
            <a:off x="5692877" y="2268081"/>
            <a:ext cx="6096000" cy="4111895"/>
          </a:xfrm>
          <a:prstGeom prst="rect">
            <a:avLst/>
          </a:prstGeom>
          <a:noFill/>
        </p:spPr>
        <p:txBody>
          <a:bodyPr wrap="square">
            <a:spAutoFit/>
          </a:bodyPr>
          <a:lstStyle/>
          <a:p>
            <a:pPr marL="306000" marR="0" lvl="0" indent="-306000" algn="l" defTabSz="457200" rtl="0" eaLnBrk="1" fontAlgn="auto" latinLnBrk="0" hangingPunct="1">
              <a:lnSpc>
                <a:spcPct val="90000"/>
              </a:lnSpc>
              <a:spcBef>
                <a:spcPct val="20000"/>
              </a:spcBef>
              <a:spcAft>
                <a:spcPts val="600"/>
              </a:spcAft>
              <a:buClr>
                <a:srgbClr val="FFB95D"/>
              </a:buClr>
              <a:buSzPct val="92000"/>
              <a:buFont typeface="Wingdings 2" panose="05020102010507070707" pitchFamily="18" charset="2"/>
              <a:buChar char=""/>
              <a:tabLst/>
              <a:defRPr/>
            </a:pPr>
            <a:r>
              <a:rPr kumimoji="0" lang="en-US" b="0" i="0" u="none" strike="noStrike" kern="1200" cap="none" spc="0" normalizeH="0" baseline="0" noProof="0" dirty="0">
                <a:ln>
                  <a:noFill/>
                </a:ln>
                <a:solidFill>
                  <a:srgbClr val="3D3D3D"/>
                </a:solidFill>
                <a:effectLst/>
                <a:uLnTx/>
                <a:uFillTx/>
                <a:latin typeface="Arial" panose="020B0604020202020204" pitchFamily="34" charset="0"/>
                <a:ea typeface="+mn-ea"/>
                <a:cs typeface="Arial" panose="020B0604020202020204" pitchFamily="34" charset="0"/>
              </a:rPr>
              <a:t>Quotes – Must be in the name of the school district, attach to other supporting documents, i.e., invoice, purchase order, requisition, copy of check, etc.</a:t>
            </a:r>
          </a:p>
          <a:p>
            <a:pPr marL="306000" marR="0" lvl="0" indent="-306000" algn="l" defTabSz="457200" rtl="0" eaLnBrk="1" fontAlgn="auto" latinLnBrk="0" hangingPunct="1">
              <a:lnSpc>
                <a:spcPct val="90000"/>
              </a:lnSpc>
              <a:spcBef>
                <a:spcPct val="20000"/>
              </a:spcBef>
              <a:spcAft>
                <a:spcPts val="600"/>
              </a:spcAft>
              <a:buClr>
                <a:srgbClr val="FFB95D"/>
              </a:buClr>
              <a:buSzPct val="92000"/>
              <a:buFont typeface="Wingdings 2" panose="05020102010507070707" pitchFamily="18" charset="2"/>
              <a:buChar char=""/>
              <a:tabLst/>
              <a:defRPr/>
            </a:pPr>
            <a:r>
              <a:rPr kumimoji="0" lang="en-US" b="0" i="0" u="none" strike="noStrike" kern="1200" cap="none" spc="0" normalizeH="0" baseline="0" noProof="0" dirty="0">
                <a:ln>
                  <a:noFill/>
                </a:ln>
                <a:solidFill>
                  <a:srgbClr val="3D3D3D"/>
                </a:solidFill>
                <a:effectLst/>
                <a:uLnTx/>
                <a:uFillTx/>
                <a:latin typeface="Arial" panose="020B0604020202020204" pitchFamily="34" charset="0"/>
                <a:ea typeface="+mn-ea"/>
                <a:cs typeface="Arial" panose="020B0604020202020204" pitchFamily="34" charset="0"/>
              </a:rPr>
              <a:t>Advertising for Bids – Maintain bids in file, make certain the minutes reflect action of the school board.</a:t>
            </a:r>
          </a:p>
          <a:p>
            <a:pPr marL="306000" marR="0" lvl="0" indent="-306000" algn="l" defTabSz="457200" rtl="0" eaLnBrk="1" fontAlgn="auto" latinLnBrk="0" hangingPunct="1">
              <a:lnSpc>
                <a:spcPct val="90000"/>
              </a:lnSpc>
              <a:spcBef>
                <a:spcPct val="20000"/>
              </a:spcBef>
              <a:spcAft>
                <a:spcPts val="600"/>
              </a:spcAft>
              <a:buClr>
                <a:srgbClr val="FFB95D"/>
              </a:buClr>
              <a:buSzPct val="92000"/>
              <a:buFont typeface="Wingdings 2" panose="05020102010507070707" pitchFamily="18" charset="2"/>
              <a:buChar char=""/>
              <a:tabLst/>
              <a:defRPr/>
            </a:pPr>
            <a:r>
              <a:rPr kumimoji="0" lang="en-US" b="0" i="0" u="none" strike="noStrike" kern="1200" cap="none" spc="0" normalizeH="0" baseline="0" noProof="0" dirty="0">
                <a:ln>
                  <a:noFill/>
                </a:ln>
                <a:solidFill>
                  <a:srgbClr val="3D3D3D"/>
                </a:solidFill>
                <a:effectLst/>
                <a:uLnTx/>
                <a:uFillTx/>
                <a:latin typeface="Arial" panose="020B0604020202020204" pitchFamily="34" charset="0"/>
                <a:ea typeface="+mn-ea"/>
                <a:cs typeface="Arial" panose="020B0604020202020204" pitchFamily="34" charset="0"/>
              </a:rPr>
              <a:t>Reverse Auctions - Maintain auction results in file, make certain the minutes reflect action of the school board</a:t>
            </a:r>
          </a:p>
          <a:p>
            <a:pPr marL="306000" marR="0" lvl="0" indent="-306000" algn="l" defTabSz="457200" rtl="0" eaLnBrk="1" fontAlgn="auto" latinLnBrk="0" hangingPunct="1">
              <a:lnSpc>
                <a:spcPct val="90000"/>
              </a:lnSpc>
              <a:spcBef>
                <a:spcPct val="20000"/>
              </a:spcBef>
              <a:spcAft>
                <a:spcPts val="600"/>
              </a:spcAft>
              <a:buClr>
                <a:srgbClr val="FFB95D"/>
              </a:buClr>
              <a:buSzPct val="92000"/>
              <a:buFont typeface="Wingdings 2" panose="05020102010507070707" pitchFamily="18" charset="2"/>
              <a:buChar char=""/>
              <a:tabLst/>
              <a:defRPr/>
            </a:pPr>
            <a:r>
              <a:rPr kumimoji="0" lang="en-US" b="0" i="0" u="none" strike="noStrike" kern="1200" cap="none" spc="0" normalizeH="0" baseline="0" noProof="0" dirty="0">
                <a:ln>
                  <a:noFill/>
                </a:ln>
                <a:solidFill>
                  <a:srgbClr val="3D3D3D"/>
                </a:solidFill>
                <a:effectLst/>
                <a:uLnTx/>
                <a:uFillTx/>
                <a:latin typeface="Arial" panose="020B0604020202020204" pitchFamily="34" charset="0"/>
                <a:ea typeface="+mn-ea"/>
                <a:cs typeface="Arial" panose="020B0604020202020204" pitchFamily="34" charset="0"/>
              </a:rPr>
              <a:t>Single Source – make certain purchase is authorized by the school board, noted in the minutes PRIOR to the purchase.</a:t>
            </a:r>
          </a:p>
          <a:p>
            <a:pPr marL="306000" marR="0" lvl="0" indent="-306000" algn="l" defTabSz="457200" rtl="0" eaLnBrk="1" fontAlgn="auto" latinLnBrk="0" hangingPunct="1">
              <a:lnSpc>
                <a:spcPct val="90000"/>
              </a:lnSpc>
              <a:spcBef>
                <a:spcPct val="20000"/>
              </a:spcBef>
              <a:spcAft>
                <a:spcPts val="600"/>
              </a:spcAft>
              <a:buClr>
                <a:srgbClr val="FFB95D"/>
              </a:buClr>
              <a:buSzPct val="92000"/>
              <a:buFont typeface="Wingdings 2" panose="05020102010507070707" pitchFamily="18" charset="2"/>
              <a:buChar char=""/>
              <a:tabLst/>
              <a:defRPr/>
            </a:pPr>
            <a:r>
              <a:rPr kumimoji="0" lang="en-US" b="0" i="0" u="none" strike="noStrike" kern="1200" cap="none" spc="0" normalizeH="0" baseline="0" noProof="0" dirty="0">
                <a:ln>
                  <a:noFill/>
                </a:ln>
                <a:solidFill>
                  <a:srgbClr val="3D3D3D"/>
                </a:solidFill>
                <a:effectLst/>
                <a:uLnTx/>
                <a:uFillTx/>
                <a:latin typeface="Arial" panose="020B0604020202020204" pitchFamily="34" charset="0"/>
                <a:ea typeface="+mn-ea"/>
                <a:cs typeface="Arial" panose="020B0604020202020204" pitchFamily="34" charset="0"/>
              </a:rPr>
              <a:t>Emergency Purchase – Make certain purchase is approved by the school board and noted in the minutes at the next board meeting.  MS Code 31-7-13</a:t>
            </a:r>
          </a:p>
        </p:txBody>
      </p:sp>
    </p:spTree>
    <p:extLst>
      <p:ext uri="{BB962C8B-B14F-4D97-AF65-F5344CB8AC3E}">
        <p14:creationId xmlns:p14="http://schemas.microsoft.com/office/powerpoint/2010/main" val="190740865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WebC500</Template>
  <TotalTime>670</TotalTime>
  <Words>2031</Words>
  <Application>Microsoft Macintosh PowerPoint</Application>
  <PresentationFormat>Custom</PresentationFormat>
  <Paragraphs>184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Dividend</vt:lpstr>
      <vt:lpstr>Accounts payable &amp; purchasing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Purchasing Audit Checklist</vt:lpstr>
      <vt:lpstr>What The Auditor Considers When Auditing Purchases</vt:lpstr>
      <vt:lpstr>MS Code § 37-39-21</vt:lpstr>
      <vt:lpstr>MS Code § 31-7-13 </vt:lpstr>
      <vt:lpstr>PowerPoint Presentation</vt:lpstr>
      <vt:lpstr>MS Code § 31-5-51</vt:lpstr>
      <vt:lpstr>Uniform guidance procurement</vt:lpstr>
      <vt:lpstr>– suspension and debarment</vt:lpstr>
      <vt:lpstr>Express products list (EPL)</vt:lpstr>
      <vt:lpstr>A/P Sample</vt:lpstr>
      <vt:lpstr>PowerPoint Presentation</vt:lpstr>
      <vt:lpstr>PowerPoint Presentation</vt:lpstr>
      <vt:lpstr>What’s new in the 2021 state legal compliance Audit program?</vt:lpstr>
      <vt:lpstr>Fringes and benefits</vt:lpstr>
      <vt:lpstr>Procurement card and credit card</vt:lpstr>
      <vt:lpstr>PowerPoint Presentation</vt:lpstr>
      <vt:lpstr>PowerPoint Presentation</vt:lpstr>
      <vt:lpstr>Travel</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your outline to get started</dc:title>
  <dc:creator>Megan St. Clair</dc:creator>
  <cp:lastModifiedBy>Sheryle Coaker</cp:lastModifiedBy>
  <cp:revision>11</cp:revision>
  <dcterms:created xsi:type="dcterms:W3CDTF">2022-01-30T23:52:09Z</dcterms:created>
  <dcterms:modified xsi:type="dcterms:W3CDTF">2022-02-16T20:46:03Z</dcterms:modified>
</cp:coreProperties>
</file>